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66" r:id="rId5"/>
    <p:sldId id="258" r:id="rId6"/>
    <p:sldId id="275" r:id="rId7"/>
    <p:sldId id="259" r:id="rId8"/>
    <p:sldId id="273" r:id="rId9"/>
    <p:sldId id="261" r:id="rId10"/>
    <p:sldId id="262" r:id="rId11"/>
    <p:sldId id="263" r:id="rId12"/>
    <p:sldId id="267" r:id="rId13"/>
    <p:sldId id="268" r:id="rId14"/>
    <p:sldId id="269" r:id="rId15"/>
    <p:sldId id="264" r:id="rId16"/>
    <p:sldId id="265" r:id="rId17"/>
    <p:sldId id="270" r:id="rId18"/>
    <p:sldId id="271"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288"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12/7/14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12/7/14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12/7/14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12/7/14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t>12/7/14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t>12/7/14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12/7/14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C3A134-F1C3-464B-BF47-54DC2DE08F52}" type="datetimeFigureOut">
              <a:rPr lang="en-US" smtClean="0"/>
              <a:t>12/7/14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t>12/7/14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t>12/7/14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t>12/7/14</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t>12/7/14</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t>‹#›</a:t>
            </a:fld>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sHcJtU9dr6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5"/>
            <a:ext cx="8077200" cy="1673352"/>
          </a:xfrm>
        </p:spPr>
        <p:txBody>
          <a:bodyPr>
            <a:normAutofit fontScale="90000"/>
          </a:bodyPr>
          <a:lstStyle/>
          <a:p>
            <a:r>
              <a:rPr lang="en-US" dirty="0" smtClean="0"/>
              <a:t>Do Now: Make a list of words you would use to define yourself. (i.e. Student, video gamer, athlete, ambitious, Christian, etc.) </a:t>
            </a:r>
            <a:endParaRPr lang="en-US" dirty="0"/>
          </a:p>
        </p:txBody>
      </p:sp>
      <p:sp>
        <p:nvSpPr>
          <p:cNvPr id="3" name="Subtitle 2"/>
          <p:cNvSpPr>
            <a:spLocks noGrp="1"/>
          </p:cNvSpPr>
          <p:nvPr>
            <p:ph type="subTitle" idx="1"/>
          </p:nvPr>
        </p:nvSpPr>
        <p:spPr>
          <a:xfrm>
            <a:off x="685800" y="3229429"/>
            <a:ext cx="8077200" cy="1923142"/>
          </a:xfrm>
        </p:spPr>
        <p:txBody>
          <a:bodyPr>
            <a:normAutofit/>
          </a:bodyPr>
          <a:lstStyle/>
          <a:p>
            <a:r>
              <a:rPr lang="en-US" sz="2400" b="1" dirty="0"/>
              <a:t>Objectives: </a:t>
            </a:r>
            <a:r>
              <a:rPr lang="en-US" sz="2400" b="1" i="1" dirty="0"/>
              <a:t>Students will be able to...</a:t>
            </a:r>
            <a:r>
              <a:rPr lang="en-US" sz="2400" b="1" dirty="0"/>
              <a:t>(1) describe Nazi ideology (2) define the </a:t>
            </a:r>
            <a:r>
              <a:rPr lang="en-US" sz="2400" b="1" dirty="0" smtClean="0"/>
              <a:t>Holocaust</a:t>
            </a:r>
          </a:p>
          <a:p>
            <a:endParaRPr lang="en-US" sz="2400" b="1" dirty="0"/>
          </a:p>
          <a:p>
            <a:endParaRPr lang="en-US" sz="2400" b="1" dirty="0" smtClean="0"/>
          </a:p>
          <a:p>
            <a:r>
              <a:rPr lang="en-US" sz="2400" b="1" dirty="0" smtClean="0"/>
              <a:t>Homework: Notes on Chapter 24, Section 3</a:t>
            </a:r>
          </a:p>
          <a:p>
            <a:endParaRPr lang="en-US" dirty="0"/>
          </a:p>
        </p:txBody>
      </p:sp>
    </p:spTree>
    <p:extLst>
      <p:ext uri="{BB962C8B-B14F-4D97-AF65-F5344CB8AC3E}">
        <p14:creationId xmlns:p14="http://schemas.microsoft.com/office/powerpoint/2010/main" val="2575558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Nuremberg Laws </a:t>
            </a:r>
            <a:r>
              <a:rPr lang="en-US" dirty="0" err="1" smtClean="0"/>
              <a:t>Cont</a:t>
            </a:r>
            <a:r>
              <a:rPr lang="en-US" dirty="0" smtClean="0"/>
              <a:t>….</a:t>
            </a:r>
            <a:endParaRPr lang="en-US" dirty="0"/>
          </a:p>
        </p:txBody>
      </p:sp>
      <p:sp>
        <p:nvSpPr>
          <p:cNvPr id="3" name="Content Placeholder 2"/>
          <p:cNvSpPr>
            <a:spLocks noGrp="1"/>
          </p:cNvSpPr>
          <p:nvPr>
            <p:ph idx="1"/>
          </p:nvPr>
        </p:nvSpPr>
        <p:spPr>
          <a:xfrm>
            <a:off x="4281714" y="1408176"/>
            <a:ext cx="4862286" cy="4992624"/>
          </a:xfrm>
        </p:spPr>
        <p:txBody>
          <a:bodyPr>
            <a:normAutofit fontScale="92500" lnSpcReduction="10000"/>
          </a:bodyPr>
          <a:lstStyle/>
          <a:p>
            <a:r>
              <a:rPr lang="en-US" dirty="0" smtClean="0"/>
              <a:t>Passports of Jews were marked with a “J”</a:t>
            </a:r>
          </a:p>
          <a:p>
            <a:pPr lvl="1"/>
            <a:r>
              <a:rPr lang="en-US" dirty="0" smtClean="0"/>
              <a:t>Reduced to a “J” on their passport...</a:t>
            </a:r>
          </a:p>
          <a:p>
            <a:r>
              <a:rPr lang="en-US" dirty="0" smtClean="0"/>
              <a:t>By 1936 – ½ Jews lost jobs (Civil Servants, journalists, teachers, actors, farmers) </a:t>
            </a:r>
          </a:p>
          <a:p>
            <a:r>
              <a:rPr lang="en-US" dirty="0" smtClean="0"/>
              <a:t>By 1938 – Jews banned from practicing law, medicine, or operating business</a:t>
            </a:r>
            <a:endParaRPr lang="en-US" dirty="0"/>
          </a:p>
        </p:txBody>
      </p:sp>
      <p:pic>
        <p:nvPicPr>
          <p:cNvPr id="4" name="Picture 3"/>
          <p:cNvPicPr>
            <a:picLocks noChangeAspect="1"/>
          </p:cNvPicPr>
          <p:nvPr/>
        </p:nvPicPr>
        <p:blipFill>
          <a:blip r:embed="rId2"/>
          <a:stretch>
            <a:fillRect/>
          </a:stretch>
        </p:blipFill>
        <p:spPr>
          <a:xfrm>
            <a:off x="-1" y="1625599"/>
            <a:ext cx="4205387" cy="3980544"/>
          </a:xfrm>
          <a:prstGeom prst="rect">
            <a:avLst/>
          </a:prstGeom>
        </p:spPr>
      </p:pic>
    </p:spTree>
    <p:extLst>
      <p:ext uri="{BB962C8B-B14F-4D97-AF65-F5344CB8AC3E}">
        <p14:creationId xmlns:p14="http://schemas.microsoft.com/office/powerpoint/2010/main" val="81215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Kristallnacht</a:t>
            </a:r>
            <a:endParaRPr lang="en-US" i="1" dirty="0"/>
          </a:p>
        </p:txBody>
      </p:sp>
      <p:sp>
        <p:nvSpPr>
          <p:cNvPr id="3" name="Content Placeholder 2"/>
          <p:cNvSpPr>
            <a:spLocks noGrp="1"/>
          </p:cNvSpPr>
          <p:nvPr>
            <p:ph idx="1"/>
          </p:nvPr>
        </p:nvSpPr>
        <p:spPr>
          <a:xfrm>
            <a:off x="0" y="1408175"/>
            <a:ext cx="4817068" cy="5213968"/>
          </a:xfrm>
        </p:spPr>
        <p:txBody>
          <a:bodyPr>
            <a:normAutofit lnSpcReduction="10000"/>
          </a:bodyPr>
          <a:lstStyle/>
          <a:p>
            <a:r>
              <a:rPr lang="en-US" dirty="0" smtClean="0"/>
              <a:t>“The Night of Broken Glass” – Broken glass littered the street</a:t>
            </a:r>
          </a:p>
          <a:p>
            <a:r>
              <a:rPr lang="en-US" dirty="0" smtClean="0"/>
              <a:t>Jewish Refugee shot and killed German diplomat in Paris</a:t>
            </a:r>
          </a:p>
          <a:p>
            <a:r>
              <a:rPr lang="en-US" dirty="0" smtClean="0"/>
              <a:t>In retaliation, Hitler ordered staged attacks on Jewish stores that were supposed to look like a response</a:t>
            </a:r>
          </a:p>
          <a:p>
            <a:endParaRPr lang="en-US" dirty="0"/>
          </a:p>
        </p:txBody>
      </p:sp>
      <p:pic>
        <p:nvPicPr>
          <p:cNvPr id="4" name="Picture 3"/>
          <p:cNvPicPr>
            <a:picLocks noChangeAspect="1"/>
          </p:cNvPicPr>
          <p:nvPr/>
        </p:nvPicPr>
        <p:blipFill>
          <a:blip r:embed="rId2"/>
          <a:stretch>
            <a:fillRect/>
          </a:stretch>
        </p:blipFill>
        <p:spPr>
          <a:xfrm>
            <a:off x="5061857" y="0"/>
            <a:ext cx="4082143" cy="2751334"/>
          </a:xfrm>
          <a:prstGeom prst="rect">
            <a:avLst/>
          </a:prstGeom>
        </p:spPr>
      </p:pic>
      <p:pic>
        <p:nvPicPr>
          <p:cNvPr id="5" name="Picture 4"/>
          <p:cNvPicPr>
            <a:picLocks noChangeAspect="1"/>
          </p:cNvPicPr>
          <p:nvPr/>
        </p:nvPicPr>
        <p:blipFill>
          <a:blip r:embed="rId3"/>
          <a:stretch>
            <a:fillRect/>
          </a:stretch>
        </p:blipFill>
        <p:spPr>
          <a:xfrm>
            <a:off x="4817068" y="3059762"/>
            <a:ext cx="4326932" cy="3798237"/>
          </a:xfrm>
          <a:prstGeom prst="rect">
            <a:avLst/>
          </a:prstGeom>
        </p:spPr>
      </p:pic>
    </p:spTree>
    <p:extLst>
      <p:ext uri="{BB962C8B-B14F-4D97-AF65-F5344CB8AC3E}">
        <p14:creationId xmlns:p14="http://schemas.microsoft.com/office/powerpoint/2010/main" val="2435507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Kristallnacht</a:t>
            </a:r>
            <a:r>
              <a:rPr lang="en-US" dirty="0" smtClean="0"/>
              <a:t> </a:t>
            </a:r>
            <a:r>
              <a:rPr lang="en-US" dirty="0" err="1" smtClean="0"/>
              <a:t>Cont</a:t>
            </a:r>
            <a:r>
              <a:rPr lang="en-US" dirty="0" smtClean="0"/>
              <a:t>…</a:t>
            </a:r>
            <a:endParaRPr lang="en-US" dirty="0"/>
          </a:p>
        </p:txBody>
      </p:sp>
      <p:sp>
        <p:nvSpPr>
          <p:cNvPr id="3" name="Content Placeholder 2"/>
          <p:cNvSpPr>
            <a:spLocks noGrp="1"/>
          </p:cNvSpPr>
          <p:nvPr>
            <p:ph idx="1"/>
          </p:nvPr>
        </p:nvSpPr>
        <p:spPr>
          <a:xfrm>
            <a:off x="457200" y="1423510"/>
            <a:ext cx="8229600" cy="4157523"/>
          </a:xfrm>
        </p:spPr>
        <p:txBody>
          <a:bodyPr>
            <a:normAutofit fontScale="92500" lnSpcReduction="10000"/>
          </a:bodyPr>
          <a:lstStyle/>
          <a:p>
            <a:pPr marL="118872" indent="0">
              <a:buNone/>
            </a:pPr>
            <a:r>
              <a:rPr lang="en-US" dirty="0" smtClean="0"/>
              <a:t>“They </a:t>
            </a:r>
            <a:r>
              <a:rPr lang="en-US" dirty="0"/>
              <a:t>yanked out every drawer in every one of our chests and cupboards, and tossed each in the air. They let the cutlery jangle across the floor, the clothes scatter, and stepped over the mess to fling the next drawer. . . . ‘We might be back,’ the leader said. On the way out he threw our mother-of-pearl ashtray over his shoulder, like confetti. We did not speak or move or breathe until we heard their boots against the pavement</a:t>
            </a:r>
            <a:r>
              <a:rPr lang="en-US" dirty="0" smtClean="0"/>
              <a:t>.”</a:t>
            </a:r>
            <a:endParaRPr lang="en-US" dirty="0"/>
          </a:p>
          <a:p>
            <a:endParaRPr lang="en-US" dirty="0"/>
          </a:p>
        </p:txBody>
      </p:sp>
    </p:spTree>
    <p:extLst>
      <p:ext uri="{BB962C8B-B14F-4D97-AF65-F5344CB8AC3E}">
        <p14:creationId xmlns:p14="http://schemas.microsoft.com/office/powerpoint/2010/main" val="400755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Aftermath…</a:t>
            </a:r>
            <a:endParaRPr lang="en-US" dirty="0"/>
          </a:p>
        </p:txBody>
      </p:sp>
      <p:sp>
        <p:nvSpPr>
          <p:cNvPr id="3" name="Content Placeholder 2"/>
          <p:cNvSpPr>
            <a:spLocks noGrp="1"/>
          </p:cNvSpPr>
          <p:nvPr>
            <p:ph idx="1"/>
          </p:nvPr>
        </p:nvSpPr>
        <p:spPr>
          <a:xfrm>
            <a:off x="457200" y="1775191"/>
            <a:ext cx="3624943" cy="4625609"/>
          </a:xfrm>
        </p:spPr>
        <p:txBody>
          <a:bodyPr>
            <a:normAutofit fontScale="92500" lnSpcReduction="10000"/>
          </a:bodyPr>
          <a:lstStyle/>
          <a:p>
            <a:r>
              <a:rPr lang="en-US" dirty="0" smtClean="0"/>
              <a:t>90 Jews dead, hundreds badly injured, and thousands terrorized </a:t>
            </a:r>
          </a:p>
          <a:p>
            <a:r>
              <a:rPr lang="en-US" dirty="0" smtClean="0"/>
              <a:t>7,500 business and 180 synagogues destroyed</a:t>
            </a:r>
          </a:p>
          <a:p>
            <a:r>
              <a:rPr lang="en-US" dirty="0" smtClean="0"/>
              <a:t>Hitler's banned police intervention</a:t>
            </a:r>
          </a:p>
          <a:p>
            <a:pPr marL="118872" indent="0">
              <a:buNone/>
            </a:pPr>
            <a:endParaRPr lang="en-US" dirty="0" smtClean="0"/>
          </a:p>
          <a:p>
            <a:endParaRPr lang="en-US" dirty="0"/>
          </a:p>
        </p:txBody>
      </p:sp>
      <p:pic>
        <p:nvPicPr>
          <p:cNvPr id="4" name="Picture 3"/>
          <p:cNvPicPr>
            <a:picLocks noChangeAspect="1"/>
          </p:cNvPicPr>
          <p:nvPr/>
        </p:nvPicPr>
        <p:blipFill>
          <a:blip r:embed="rId2"/>
          <a:stretch>
            <a:fillRect/>
          </a:stretch>
        </p:blipFill>
        <p:spPr>
          <a:xfrm>
            <a:off x="4256315" y="1572986"/>
            <a:ext cx="4842838" cy="4559300"/>
          </a:xfrm>
          <a:prstGeom prst="rect">
            <a:avLst/>
          </a:prstGeom>
        </p:spPr>
      </p:pic>
    </p:spTree>
    <p:extLst>
      <p:ext uri="{BB962C8B-B14F-4D97-AF65-F5344CB8AC3E}">
        <p14:creationId xmlns:p14="http://schemas.microsoft.com/office/powerpoint/2010/main" val="2120216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a:t>
            </a:r>
            <a:r>
              <a:rPr lang="en-US" dirty="0" err="1" smtClean="0"/>
              <a:t>Kristallnacht</a:t>
            </a:r>
            <a:r>
              <a:rPr lang="en-US" dirty="0" smtClean="0"/>
              <a:t>? </a:t>
            </a:r>
            <a:endParaRPr lang="en-US" dirty="0"/>
          </a:p>
        </p:txBody>
      </p:sp>
      <p:sp>
        <p:nvSpPr>
          <p:cNvPr id="3" name="Content Placeholder 2"/>
          <p:cNvSpPr>
            <a:spLocks noGrp="1"/>
          </p:cNvSpPr>
          <p:nvPr>
            <p:ph idx="1"/>
          </p:nvPr>
        </p:nvSpPr>
        <p:spPr>
          <a:xfrm>
            <a:off x="4082142" y="1775191"/>
            <a:ext cx="4604657" cy="4625609"/>
          </a:xfrm>
        </p:spPr>
        <p:txBody>
          <a:bodyPr/>
          <a:lstStyle/>
          <a:p>
            <a:r>
              <a:rPr lang="en-US" b="1" dirty="0" smtClean="0"/>
              <a:t>Gestapo (Secret Police) </a:t>
            </a:r>
            <a:r>
              <a:rPr lang="en-US" dirty="0" smtClean="0"/>
              <a:t>arrested 20,000 wealthy Jews</a:t>
            </a:r>
          </a:p>
          <a:p>
            <a:r>
              <a:rPr lang="en-US" dirty="0" smtClean="0"/>
              <a:t>State confiscated insurance payments</a:t>
            </a:r>
          </a:p>
          <a:p>
            <a:r>
              <a:rPr lang="en-US" dirty="0" smtClean="0"/>
              <a:t>Jewish community fined for damages…</a:t>
            </a:r>
            <a:endParaRPr lang="en-US" dirty="0"/>
          </a:p>
        </p:txBody>
      </p:sp>
      <p:pic>
        <p:nvPicPr>
          <p:cNvPr id="4" name="Picture 3"/>
          <p:cNvPicPr>
            <a:picLocks noChangeAspect="1"/>
          </p:cNvPicPr>
          <p:nvPr/>
        </p:nvPicPr>
        <p:blipFill>
          <a:blip r:embed="rId2"/>
          <a:stretch>
            <a:fillRect/>
          </a:stretch>
        </p:blipFill>
        <p:spPr>
          <a:xfrm>
            <a:off x="-1" y="1408176"/>
            <a:ext cx="3755571" cy="4865095"/>
          </a:xfrm>
          <a:prstGeom prst="rect">
            <a:avLst/>
          </a:prstGeom>
        </p:spPr>
      </p:pic>
    </p:spTree>
    <p:extLst>
      <p:ext uri="{BB962C8B-B14F-4D97-AF65-F5344CB8AC3E}">
        <p14:creationId xmlns:p14="http://schemas.microsoft.com/office/powerpoint/2010/main" val="1195083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Refugees</a:t>
            </a:r>
            <a:endParaRPr lang="en-US" dirty="0"/>
          </a:p>
        </p:txBody>
      </p:sp>
      <p:sp>
        <p:nvSpPr>
          <p:cNvPr id="3" name="Content Placeholder 2"/>
          <p:cNvSpPr>
            <a:spLocks noGrp="1"/>
          </p:cNvSpPr>
          <p:nvPr>
            <p:ph idx="1"/>
          </p:nvPr>
        </p:nvSpPr>
        <p:spPr/>
        <p:txBody>
          <a:bodyPr/>
          <a:lstStyle/>
          <a:p>
            <a:r>
              <a:rPr lang="en-US" dirty="0" smtClean="0"/>
              <a:t>Jews fled (or attempted to flee) Germany and Nazi controlled states</a:t>
            </a:r>
          </a:p>
          <a:p>
            <a:pPr lvl="1"/>
            <a:r>
              <a:rPr lang="en-US" dirty="0" smtClean="0"/>
              <a:t>Albert Einstein and Otto Frank (Anne Frank)</a:t>
            </a:r>
          </a:p>
          <a:p>
            <a:r>
              <a:rPr lang="en-US" dirty="0" smtClean="0"/>
              <a:t>1938 – US Consulate 100,000 person backlog for Visa’s</a:t>
            </a:r>
          </a:p>
          <a:p>
            <a:r>
              <a:rPr lang="en-US" dirty="0" smtClean="0"/>
              <a:t>Many remained stuck in Nazi-controlled Europe</a:t>
            </a:r>
            <a:endParaRPr lang="en-US" dirty="0"/>
          </a:p>
        </p:txBody>
      </p:sp>
    </p:spTree>
    <p:extLst>
      <p:ext uri="{BB962C8B-B14F-4D97-AF65-F5344CB8AC3E}">
        <p14:creationId xmlns:p14="http://schemas.microsoft.com/office/powerpoint/2010/main" val="2323712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Final Solution</a:t>
            </a:r>
            <a:endParaRPr lang="en-US"/>
          </a:p>
        </p:txBody>
      </p:sp>
      <p:sp>
        <p:nvSpPr>
          <p:cNvPr id="3" name="Content Placeholder 2"/>
          <p:cNvSpPr>
            <a:spLocks noGrp="1"/>
          </p:cNvSpPr>
          <p:nvPr>
            <p:ph idx="1"/>
          </p:nvPr>
        </p:nvSpPr>
        <p:spPr/>
        <p:txBody>
          <a:bodyPr/>
          <a:lstStyle/>
          <a:p>
            <a:r>
              <a:rPr lang="en-US" dirty="0" smtClean="0"/>
              <a:t>Nazi </a:t>
            </a:r>
            <a:r>
              <a:rPr lang="en-US" dirty="0"/>
              <a:t>l</a:t>
            </a:r>
            <a:r>
              <a:rPr lang="en-US" dirty="0" smtClean="0"/>
              <a:t>eaders met at </a:t>
            </a:r>
            <a:r>
              <a:rPr lang="en-US" b="1" dirty="0" err="1" smtClean="0"/>
              <a:t>Wannsee</a:t>
            </a:r>
            <a:r>
              <a:rPr lang="en-US" b="1" dirty="0" smtClean="0"/>
              <a:t> Conference </a:t>
            </a:r>
            <a:r>
              <a:rPr lang="en-US" dirty="0" smtClean="0"/>
              <a:t>to determine “Final solution to the Jewish Question”</a:t>
            </a:r>
          </a:p>
          <a:p>
            <a:r>
              <a:rPr lang="en-US" dirty="0" smtClean="0"/>
              <a:t>Decided to round up and move the Jews to detention centers</a:t>
            </a:r>
          </a:p>
          <a:p>
            <a:pPr lvl="1"/>
            <a:r>
              <a:rPr lang="en-US" dirty="0" smtClean="0"/>
              <a:t>Concentration Camps – Healthy individuals worked as slave laborers </a:t>
            </a:r>
          </a:p>
          <a:p>
            <a:pPr lvl="1"/>
            <a:r>
              <a:rPr lang="en-US" dirty="0" smtClean="0"/>
              <a:t>Extermination Camps – Execution camps</a:t>
            </a:r>
            <a:endParaRPr lang="en-US" dirty="0"/>
          </a:p>
        </p:txBody>
      </p:sp>
    </p:spTree>
    <p:extLst>
      <p:ext uri="{BB962C8B-B14F-4D97-AF65-F5344CB8AC3E}">
        <p14:creationId xmlns:p14="http://schemas.microsoft.com/office/powerpoint/2010/main" val="1752516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Concentration Camps</a:t>
            </a:r>
            <a:endParaRPr lang="en-US" dirty="0"/>
          </a:p>
        </p:txBody>
      </p:sp>
      <p:sp>
        <p:nvSpPr>
          <p:cNvPr id="3" name="Content Placeholder 2"/>
          <p:cNvSpPr>
            <a:spLocks noGrp="1"/>
          </p:cNvSpPr>
          <p:nvPr>
            <p:ph idx="1"/>
          </p:nvPr>
        </p:nvSpPr>
        <p:spPr>
          <a:xfrm>
            <a:off x="457200" y="1775191"/>
            <a:ext cx="4253345" cy="4625609"/>
          </a:xfrm>
        </p:spPr>
        <p:txBody>
          <a:bodyPr/>
          <a:lstStyle/>
          <a:p>
            <a:r>
              <a:rPr lang="en-US" dirty="0" smtClean="0"/>
              <a:t>Buchenwald – Largest (200,000 prisoners throughout) </a:t>
            </a:r>
          </a:p>
          <a:p>
            <a:r>
              <a:rPr lang="en-US" dirty="0" smtClean="0"/>
              <a:t>Conditions </a:t>
            </a:r>
          </a:p>
          <a:p>
            <a:pPr lvl="1"/>
            <a:r>
              <a:rPr lang="en-US" dirty="0" smtClean="0"/>
              <a:t>12 Hour Shifts</a:t>
            </a:r>
          </a:p>
          <a:p>
            <a:pPr lvl="1"/>
            <a:r>
              <a:rPr lang="en-US" dirty="0" smtClean="0"/>
              <a:t>150 people in rooms made for 50</a:t>
            </a:r>
          </a:p>
        </p:txBody>
      </p:sp>
      <p:pic>
        <p:nvPicPr>
          <p:cNvPr id="4" name="Picture 3"/>
          <p:cNvPicPr>
            <a:picLocks noChangeAspect="1"/>
          </p:cNvPicPr>
          <p:nvPr/>
        </p:nvPicPr>
        <p:blipFill>
          <a:blip r:embed="rId2"/>
          <a:stretch>
            <a:fillRect/>
          </a:stretch>
        </p:blipFill>
        <p:spPr>
          <a:xfrm>
            <a:off x="4710544" y="1775190"/>
            <a:ext cx="4433455" cy="4112991"/>
          </a:xfrm>
          <a:prstGeom prst="rect">
            <a:avLst/>
          </a:prstGeom>
        </p:spPr>
      </p:pic>
    </p:spTree>
    <p:extLst>
      <p:ext uri="{BB962C8B-B14F-4D97-AF65-F5344CB8AC3E}">
        <p14:creationId xmlns:p14="http://schemas.microsoft.com/office/powerpoint/2010/main" val="2445616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Extermination Camps</a:t>
            </a:r>
            <a:endParaRPr lang="en-US" dirty="0"/>
          </a:p>
        </p:txBody>
      </p:sp>
      <p:sp>
        <p:nvSpPr>
          <p:cNvPr id="3" name="Content Placeholder 2"/>
          <p:cNvSpPr>
            <a:spLocks noGrp="1"/>
          </p:cNvSpPr>
          <p:nvPr>
            <p:ph idx="1"/>
          </p:nvPr>
        </p:nvSpPr>
        <p:spPr>
          <a:xfrm>
            <a:off x="0" y="1408177"/>
            <a:ext cx="3509818" cy="4992624"/>
          </a:xfrm>
        </p:spPr>
        <p:txBody>
          <a:bodyPr/>
          <a:lstStyle/>
          <a:p>
            <a:r>
              <a:rPr lang="en-US" i="1" dirty="0" smtClean="0"/>
              <a:t>Treblinka and Auschwitz </a:t>
            </a:r>
            <a:r>
              <a:rPr lang="en-US" dirty="0" smtClean="0"/>
              <a:t> - Two more well-known camps</a:t>
            </a:r>
          </a:p>
          <a:p>
            <a:endParaRPr lang="en-US" i="1" dirty="0"/>
          </a:p>
        </p:txBody>
      </p:sp>
      <p:pic>
        <p:nvPicPr>
          <p:cNvPr id="4" name="Picture 3" descr="Screen Shot 2013-01-16 at 7.57.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454" y="1408176"/>
            <a:ext cx="5472545" cy="4780188"/>
          </a:xfrm>
          <a:prstGeom prst="rect">
            <a:avLst/>
          </a:prstGeom>
        </p:spPr>
      </p:pic>
    </p:spTree>
    <p:extLst>
      <p:ext uri="{BB962C8B-B14F-4D97-AF65-F5344CB8AC3E}">
        <p14:creationId xmlns:p14="http://schemas.microsoft.com/office/powerpoint/2010/main" val="2479450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could this happen? </a:t>
            </a:r>
            <a:endParaRPr lang="en-US" dirty="0"/>
          </a:p>
        </p:txBody>
      </p:sp>
      <p:sp>
        <p:nvSpPr>
          <p:cNvPr id="3" name="Content Placeholder 2"/>
          <p:cNvSpPr>
            <a:spLocks noGrp="1"/>
          </p:cNvSpPr>
          <p:nvPr>
            <p:ph idx="1"/>
          </p:nvPr>
        </p:nvSpPr>
        <p:spPr>
          <a:xfrm>
            <a:off x="0" y="1408176"/>
            <a:ext cx="4899891" cy="4625609"/>
          </a:xfrm>
        </p:spPr>
        <p:txBody>
          <a:bodyPr/>
          <a:lstStyle/>
          <a:p>
            <a:r>
              <a:rPr lang="en-US" dirty="0" smtClean="0"/>
              <a:t>No clear consensus has been reached: </a:t>
            </a:r>
          </a:p>
          <a:p>
            <a:pPr lvl="1"/>
            <a:r>
              <a:rPr lang="en-US" dirty="0" smtClean="0"/>
              <a:t>Economic problems</a:t>
            </a:r>
          </a:p>
          <a:p>
            <a:pPr lvl="1"/>
            <a:r>
              <a:rPr lang="en-US" dirty="0" smtClean="0"/>
              <a:t>Hitler’s control over Germany</a:t>
            </a:r>
          </a:p>
          <a:p>
            <a:pPr lvl="1"/>
            <a:r>
              <a:rPr lang="en-US" dirty="0" smtClean="0"/>
              <a:t>Lack of strong representative government </a:t>
            </a:r>
          </a:p>
          <a:p>
            <a:pPr lvl="1"/>
            <a:r>
              <a:rPr lang="en-US" dirty="0" smtClean="0"/>
              <a:t>Fear of secret police</a:t>
            </a:r>
          </a:p>
          <a:p>
            <a:pPr lvl="1"/>
            <a:r>
              <a:rPr lang="en-US" dirty="0" smtClean="0"/>
              <a:t>History of anti-Semitism</a:t>
            </a:r>
          </a:p>
          <a:p>
            <a:pPr lvl="1"/>
            <a:endParaRPr lang="en-US" dirty="0"/>
          </a:p>
        </p:txBody>
      </p:sp>
      <p:pic>
        <p:nvPicPr>
          <p:cNvPr id="4" name="Picture 3"/>
          <p:cNvPicPr>
            <a:picLocks noChangeAspect="1"/>
          </p:cNvPicPr>
          <p:nvPr/>
        </p:nvPicPr>
        <p:blipFill>
          <a:blip r:embed="rId2"/>
          <a:stretch>
            <a:fillRect/>
          </a:stretch>
        </p:blipFill>
        <p:spPr>
          <a:xfrm>
            <a:off x="4899890" y="1408175"/>
            <a:ext cx="4244109" cy="4625609"/>
          </a:xfrm>
          <a:prstGeom prst="rect">
            <a:avLst/>
          </a:prstGeom>
        </p:spPr>
      </p:pic>
    </p:spTree>
    <p:extLst>
      <p:ext uri="{BB962C8B-B14F-4D97-AF65-F5344CB8AC3E}">
        <p14:creationId xmlns:p14="http://schemas.microsoft.com/office/powerpoint/2010/main" val="1630706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a:t>
            </a:r>
            <a:endParaRPr lang="en-US" dirty="0"/>
          </a:p>
        </p:txBody>
      </p:sp>
      <p:sp>
        <p:nvSpPr>
          <p:cNvPr id="3" name="Content Placeholder 2"/>
          <p:cNvSpPr>
            <a:spLocks noGrp="1"/>
          </p:cNvSpPr>
          <p:nvPr>
            <p:ph idx="1"/>
          </p:nvPr>
        </p:nvSpPr>
        <p:spPr/>
        <p:txBody>
          <a:bodyPr/>
          <a:lstStyle/>
          <a:p>
            <a:r>
              <a:rPr lang="en-US" dirty="0" smtClean="0"/>
              <a:t>What defines who you are? </a:t>
            </a:r>
          </a:p>
          <a:p>
            <a:r>
              <a:rPr lang="en-US" dirty="0" smtClean="0"/>
              <a:t>What are stereotypes? </a:t>
            </a:r>
          </a:p>
          <a:p>
            <a:r>
              <a:rPr lang="en-US" dirty="0" smtClean="0"/>
              <a:t>How would you feel if you were defined by just one of those qualities? </a:t>
            </a:r>
            <a:endParaRPr lang="en-US" dirty="0"/>
          </a:p>
        </p:txBody>
      </p:sp>
    </p:spTree>
    <p:extLst>
      <p:ext uri="{BB962C8B-B14F-4D97-AF65-F5344CB8AC3E}">
        <p14:creationId xmlns:p14="http://schemas.microsoft.com/office/powerpoint/2010/main" val="421554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Nazi Ideology?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659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Nazi Ideology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Great nations come “naturally from rational, civilized cultures”</a:t>
            </a:r>
          </a:p>
          <a:p>
            <a:r>
              <a:rPr lang="en-US" dirty="0" smtClean="0"/>
              <a:t>Blamed the loss of WWII and problems on the Jews (Scapegoats)</a:t>
            </a:r>
          </a:p>
          <a:p>
            <a:r>
              <a:rPr lang="en-US" dirty="0" smtClean="0"/>
              <a:t>Believed that “Races without Homelands” were “Parasitic Races”</a:t>
            </a:r>
          </a:p>
          <a:p>
            <a:r>
              <a:rPr lang="en-US" dirty="0" smtClean="0"/>
              <a:t>Mongol races – “Mixed-blood” people were weak</a:t>
            </a:r>
          </a:p>
          <a:p>
            <a:r>
              <a:rPr lang="en-US" dirty="0" smtClean="0"/>
              <a:t>Parasitic people to Nazis: </a:t>
            </a:r>
          </a:p>
          <a:p>
            <a:pPr lvl="1"/>
            <a:r>
              <a:rPr lang="en-US" dirty="0" smtClean="0"/>
              <a:t>Jews, Gypsies, Homosexuals, and the disabled (Undesirables or anti-socials) </a:t>
            </a:r>
          </a:p>
          <a:p>
            <a:endParaRPr lang="en-US" dirty="0"/>
          </a:p>
        </p:txBody>
      </p:sp>
    </p:spTree>
    <p:extLst>
      <p:ext uri="{BB962C8B-B14F-4D97-AF65-F5344CB8AC3E}">
        <p14:creationId xmlns:p14="http://schemas.microsoft.com/office/powerpoint/2010/main" val="3594299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Holocaust</a:t>
            </a:r>
            <a:endParaRPr lang="en-US" dirty="0"/>
          </a:p>
        </p:txBody>
      </p:sp>
      <p:sp>
        <p:nvSpPr>
          <p:cNvPr id="3" name="Content Placeholder 2"/>
          <p:cNvSpPr>
            <a:spLocks noGrp="1"/>
          </p:cNvSpPr>
          <p:nvPr>
            <p:ph idx="1"/>
          </p:nvPr>
        </p:nvSpPr>
        <p:spPr>
          <a:xfrm>
            <a:off x="0" y="1572986"/>
            <a:ext cx="4386943" cy="4625609"/>
          </a:xfrm>
        </p:spPr>
        <p:txBody>
          <a:bodyPr/>
          <a:lstStyle/>
          <a:p>
            <a:r>
              <a:rPr lang="en-US" dirty="0" smtClean="0"/>
              <a:t>“Destruction or slaughter on a mass scale”</a:t>
            </a:r>
          </a:p>
          <a:p>
            <a:r>
              <a:rPr lang="en-US" b="1" dirty="0" err="1" smtClean="0"/>
              <a:t>Shoah</a:t>
            </a:r>
            <a:r>
              <a:rPr lang="en-US" b="1" dirty="0" smtClean="0"/>
              <a:t> – </a:t>
            </a:r>
            <a:r>
              <a:rPr lang="en-US" dirty="0" smtClean="0"/>
              <a:t>Hebrew term, meaning “Catastrophe” </a:t>
            </a:r>
          </a:p>
          <a:p>
            <a:r>
              <a:rPr lang="en-US" dirty="0" smtClean="0"/>
              <a:t>Systematic stripping of Jewish identity</a:t>
            </a:r>
            <a:endParaRPr lang="en-US" dirty="0"/>
          </a:p>
        </p:txBody>
      </p:sp>
      <p:pic>
        <p:nvPicPr>
          <p:cNvPr id="4" name="Picture 3"/>
          <p:cNvPicPr>
            <a:picLocks noChangeAspect="1"/>
          </p:cNvPicPr>
          <p:nvPr/>
        </p:nvPicPr>
        <p:blipFill>
          <a:blip r:embed="rId2"/>
          <a:stretch>
            <a:fillRect/>
          </a:stretch>
        </p:blipFill>
        <p:spPr>
          <a:xfrm>
            <a:off x="4517571" y="1572985"/>
            <a:ext cx="4615267" cy="4625609"/>
          </a:xfrm>
          <a:prstGeom prst="rect">
            <a:avLst/>
          </a:prstGeom>
        </p:spPr>
      </p:pic>
    </p:spTree>
    <p:extLst>
      <p:ext uri="{BB962C8B-B14F-4D97-AF65-F5344CB8AC3E}">
        <p14:creationId xmlns:p14="http://schemas.microsoft.com/office/powerpoint/2010/main" val="274147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Band of Brothers Scene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1887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Excerpt from </a:t>
            </a:r>
            <a:r>
              <a:rPr lang="en-US" i="1" dirty="0" smtClean="0"/>
              <a:t>Mein </a:t>
            </a:r>
            <a:r>
              <a:rPr lang="en-US" i="1" dirty="0" err="1" smtClean="0"/>
              <a:t>Kampf</a:t>
            </a:r>
            <a:r>
              <a:rPr lang="en-US" i="1" dirty="0" smtClean="0"/>
              <a:t> </a:t>
            </a:r>
            <a:endParaRPr lang="en-US" i="1" dirty="0"/>
          </a:p>
        </p:txBody>
      </p:sp>
      <p:sp>
        <p:nvSpPr>
          <p:cNvPr id="3" name="Content Placeholder 2"/>
          <p:cNvSpPr>
            <a:spLocks noGrp="1"/>
          </p:cNvSpPr>
          <p:nvPr>
            <p:ph idx="1"/>
          </p:nvPr>
        </p:nvSpPr>
        <p:spPr>
          <a:xfrm>
            <a:off x="457200" y="1775192"/>
            <a:ext cx="8229600" cy="1508666"/>
          </a:xfrm>
        </p:spPr>
        <p:txBody>
          <a:bodyPr/>
          <a:lstStyle/>
          <a:p>
            <a:r>
              <a:rPr lang="en-US" dirty="0" smtClean="0"/>
              <a:t>Read the selection and answer the questions that follow…</a:t>
            </a:r>
            <a:endParaRPr lang="en-US" dirty="0"/>
          </a:p>
        </p:txBody>
      </p:sp>
      <p:pic>
        <p:nvPicPr>
          <p:cNvPr id="4" name="Picture 3"/>
          <p:cNvPicPr>
            <a:picLocks noChangeAspect="1"/>
          </p:cNvPicPr>
          <p:nvPr/>
        </p:nvPicPr>
        <p:blipFill>
          <a:blip r:embed="rId2"/>
          <a:stretch>
            <a:fillRect/>
          </a:stretch>
        </p:blipFill>
        <p:spPr>
          <a:xfrm>
            <a:off x="1914071" y="3283858"/>
            <a:ext cx="4980215" cy="2988129"/>
          </a:xfrm>
          <a:prstGeom prst="rect">
            <a:avLst/>
          </a:prstGeom>
        </p:spPr>
      </p:pic>
    </p:spTree>
    <p:extLst>
      <p:ext uri="{BB962C8B-B14F-4D97-AF65-F5344CB8AC3E}">
        <p14:creationId xmlns:p14="http://schemas.microsoft.com/office/powerpoint/2010/main" val="2040748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Now: What stood out to you most about the reading last night?</a:t>
            </a:r>
            <a:endParaRPr lang="en-US" dirty="0"/>
          </a:p>
        </p:txBody>
      </p:sp>
      <p:sp>
        <p:nvSpPr>
          <p:cNvPr id="3" name="Content Placeholder 2"/>
          <p:cNvSpPr>
            <a:spLocks noGrp="1"/>
          </p:cNvSpPr>
          <p:nvPr>
            <p:ph idx="1"/>
          </p:nvPr>
        </p:nvSpPr>
        <p:spPr/>
        <p:txBody>
          <a:bodyPr/>
          <a:lstStyle/>
          <a:p>
            <a:pPr marL="118872" indent="0">
              <a:buNone/>
            </a:pPr>
            <a:r>
              <a:rPr lang="en-US" dirty="0"/>
              <a:t>Objectives: Students will be able to...(1) define concentration and extermination camps (2) explain the events leading up to the Holocaust</a:t>
            </a:r>
            <a:r>
              <a:rPr lang="en-US" dirty="0" smtClean="0"/>
              <a:t>.</a:t>
            </a:r>
          </a:p>
          <a:p>
            <a:pPr marL="118872" indent="0">
              <a:buNone/>
            </a:pPr>
            <a:endParaRPr lang="en-US" dirty="0"/>
          </a:p>
          <a:p>
            <a:pPr marL="118872" indent="0">
              <a:buNone/>
            </a:pPr>
            <a:endParaRPr lang="en-US" dirty="0" smtClean="0"/>
          </a:p>
        </p:txBody>
      </p:sp>
    </p:spTree>
    <p:extLst>
      <p:ext uri="{BB962C8B-B14F-4D97-AF65-F5344CB8AC3E}">
        <p14:creationId xmlns:p14="http://schemas.microsoft.com/office/powerpoint/2010/main" val="4098172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Nuremberg Laws (Sept. 1935) </a:t>
            </a:r>
            <a:endParaRPr lang="en-US" dirty="0"/>
          </a:p>
        </p:txBody>
      </p:sp>
      <p:sp>
        <p:nvSpPr>
          <p:cNvPr id="3" name="Content Placeholder 2"/>
          <p:cNvSpPr>
            <a:spLocks noGrp="1"/>
          </p:cNvSpPr>
          <p:nvPr>
            <p:ph idx="1"/>
          </p:nvPr>
        </p:nvSpPr>
        <p:spPr>
          <a:xfrm>
            <a:off x="457200" y="1775191"/>
            <a:ext cx="4151086" cy="4625609"/>
          </a:xfrm>
        </p:spPr>
        <p:txBody>
          <a:bodyPr>
            <a:normAutofit fontScale="85000" lnSpcReduction="10000"/>
          </a:bodyPr>
          <a:lstStyle/>
          <a:p>
            <a:r>
              <a:rPr lang="en-US" dirty="0" smtClean="0"/>
              <a:t>Nazis began taking away German Jew’s right’s</a:t>
            </a:r>
          </a:p>
          <a:p>
            <a:r>
              <a:rPr lang="en-US" dirty="0" smtClean="0"/>
              <a:t>Laws: </a:t>
            </a:r>
          </a:p>
          <a:p>
            <a:pPr marL="971550" lvl="1" indent="-514350">
              <a:buFont typeface="+mj-lt"/>
              <a:buAutoNum type="arabicPeriod"/>
            </a:pPr>
            <a:r>
              <a:rPr lang="en-US" dirty="0" smtClean="0"/>
              <a:t>Took away citizenship</a:t>
            </a:r>
          </a:p>
          <a:p>
            <a:pPr marL="971550" lvl="1" indent="-514350">
              <a:buFont typeface="+mj-lt"/>
              <a:buAutoNum type="arabicPeriod"/>
            </a:pPr>
            <a:r>
              <a:rPr lang="en-US" dirty="0" smtClean="0"/>
              <a:t>Banned marriage between Jews and other Germans</a:t>
            </a:r>
          </a:p>
          <a:p>
            <a:pPr marL="971550" lvl="1" indent="-514350">
              <a:buFont typeface="+mj-lt"/>
              <a:buAutoNum type="arabicPeriod"/>
            </a:pPr>
            <a:r>
              <a:rPr lang="en-US" dirty="0" smtClean="0"/>
              <a:t>Defined Jew as a person with at least one Jewish Grandparent</a:t>
            </a:r>
          </a:p>
          <a:p>
            <a:pPr marL="971550" lvl="1" indent="-514350">
              <a:buFont typeface="+mj-lt"/>
              <a:buAutoNum type="arabicPeriod"/>
            </a:pPr>
            <a:r>
              <a:rPr lang="en-US" dirty="0" smtClean="0"/>
              <a:t>Jews could not hold public office or voting</a:t>
            </a:r>
            <a:endParaRPr lang="en-US" dirty="0"/>
          </a:p>
        </p:txBody>
      </p:sp>
      <p:pic>
        <p:nvPicPr>
          <p:cNvPr id="4" name="Picture 3"/>
          <p:cNvPicPr>
            <a:picLocks noChangeAspect="1"/>
          </p:cNvPicPr>
          <p:nvPr/>
        </p:nvPicPr>
        <p:blipFill>
          <a:blip r:embed="rId2"/>
          <a:stretch>
            <a:fillRect/>
          </a:stretch>
        </p:blipFill>
        <p:spPr>
          <a:xfrm>
            <a:off x="4862286" y="1775190"/>
            <a:ext cx="4064000" cy="3685809"/>
          </a:xfrm>
          <a:prstGeom prst="rect">
            <a:avLst/>
          </a:prstGeom>
        </p:spPr>
      </p:pic>
    </p:spTree>
    <p:extLst>
      <p:ext uri="{BB962C8B-B14F-4D97-AF65-F5344CB8AC3E}">
        <p14:creationId xmlns:p14="http://schemas.microsoft.com/office/powerpoint/2010/main" val="26052076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116</TotalTime>
  <Words>694</Words>
  <Application>Microsoft Macintosh PowerPoint</Application>
  <PresentationFormat>On-screen Show (4:3)</PresentationFormat>
  <Paragraphs>76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Module</vt:lpstr>
      <vt:lpstr>Do Now: Make a list of words you would use to define yourself. (i.e. Student, video gamer, athlete, ambitious, Christian, etc.) </vt:lpstr>
      <vt:lpstr>Identity</vt:lpstr>
      <vt:lpstr>What is the Nazi Ideology?</vt:lpstr>
      <vt:lpstr>Nazi Ideology</vt:lpstr>
      <vt:lpstr>The Holocaust</vt:lpstr>
      <vt:lpstr>Band of Brothers Scene</vt:lpstr>
      <vt:lpstr>Excerpt from Mein Kampf </vt:lpstr>
      <vt:lpstr>Do Now: What stood out to you most about the reading last night?</vt:lpstr>
      <vt:lpstr>Nuremberg Laws (Sept. 1935) </vt:lpstr>
      <vt:lpstr>Nuremberg Laws Cont….</vt:lpstr>
      <vt:lpstr>Kristallnacht</vt:lpstr>
      <vt:lpstr>Kristallnacht Cont…</vt:lpstr>
      <vt:lpstr>Aftermath…</vt:lpstr>
      <vt:lpstr>Results of Kristallnacht? </vt:lpstr>
      <vt:lpstr>Refugees</vt:lpstr>
      <vt:lpstr>Final Solution</vt:lpstr>
      <vt:lpstr>Concentration Camps</vt:lpstr>
      <vt:lpstr>Extermination Camps</vt:lpstr>
      <vt:lpstr>How could this happen? </vt:lpstr>
    </vt:vector>
  </TitlesOfParts>
  <Company>Northeastern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Make a list of words you would use to define yourself. (i.e. Student, video gamer, athlete, ambitious, Christian, etc.) </dc:title>
  <dc:creator>Christopher Collison</dc:creator>
  <cp:lastModifiedBy>Chris Collison</cp:lastModifiedBy>
  <cp:revision>20</cp:revision>
  <dcterms:created xsi:type="dcterms:W3CDTF">2013-01-15T01:46:37Z</dcterms:created>
  <dcterms:modified xsi:type="dcterms:W3CDTF">2014-12-08T00:24:31Z</dcterms:modified>
</cp:coreProperties>
</file>