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80" r:id="rId16"/>
    <p:sldId id="278" r:id="rId17"/>
    <p:sldId id="281" r:id="rId18"/>
    <p:sldId id="276" r:id="rId19"/>
    <p:sldId id="277" r:id="rId20"/>
    <p:sldId id="265" r:id="rId21"/>
    <p:sldId id="282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57" r:id="rId36"/>
    <p:sldId id="258" r:id="rId37"/>
    <p:sldId id="259" r:id="rId38"/>
    <p:sldId id="260" r:id="rId39"/>
    <p:sldId id="261" r:id="rId40"/>
    <p:sldId id="262" r:id="rId41"/>
    <p:sldId id="2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11/19/13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g4nHNQrKr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8400"/>
            <a:ext cx="8422658" cy="2393968"/>
          </a:xfrm>
        </p:spPr>
        <p:txBody>
          <a:bodyPr/>
          <a:lstStyle/>
          <a:p>
            <a:r>
              <a:rPr lang="en-US" dirty="0" smtClean="0"/>
              <a:t>Do Now: What is the best invention of your lifetime?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45550"/>
            <a:ext cx="7315200" cy="3106020"/>
          </a:xfrm>
        </p:spPr>
        <p:txBody>
          <a:bodyPr>
            <a:normAutofit/>
          </a:bodyPr>
          <a:lstStyle/>
          <a:p>
            <a:r>
              <a:rPr lang="en-US" dirty="0"/>
              <a:t>Objectives: Students will be able to...(1) define the major transportation inventions of the early 1800's (2) use critical thinking to analyze major industries of the time 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Homework: Finish worksheet on 7.2 DUE TOMORROW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002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276600" y="485775"/>
            <a:ext cx="510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Robert Fulton 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&amp; the Steamboat</a:t>
            </a:r>
          </a:p>
        </p:txBody>
      </p:sp>
      <p:pic>
        <p:nvPicPr>
          <p:cNvPr id="9218" name="Picture 4" descr="Robert Fult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520950" cy="32766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6" descr="Clermont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5"/>
          <a:stretch>
            <a:fillRect/>
          </a:stretch>
        </p:blipFill>
        <p:spPr bwMode="auto">
          <a:xfrm>
            <a:off x="3124200" y="2757488"/>
            <a:ext cx="5715000" cy="25908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581400" y="5424488"/>
            <a:ext cx="487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1807:  The </a:t>
            </a:r>
            <a:r>
              <a:rPr lang="en-US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Clermont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20574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		Can travel up stream</a:t>
            </a:r>
          </a:p>
        </p:txBody>
      </p:sp>
    </p:spTree>
    <p:extLst>
      <p:ext uri="{BB962C8B-B14F-4D97-AF65-F5344CB8AC3E}">
        <p14:creationId xmlns:p14="http://schemas.microsoft.com/office/powerpoint/2010/main" val="45115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Principal Canals in 1840</a:t>
            </a:r>
          </a:p>
        </p:txBody>
      </p:sp>
      <p:pic>
        <p:nvPicPr>
          <p:cNvPr id="10242" name="Picture 4" descr="14_0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4483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9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76200" y="212725"/>
            <a:ext cx="8991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BFBFBF"/>
                </a:solidFill>
                <a:latin typeface="Comic Sans MS" charset="0"/>
              </a:rPr>
              <a:t>The </a:t>
            </a:r>
            <a:r>
              <a:rPr lang="ja-JP" altLang="en-US" sz="4000" b="1" dirty="0">
                <a:solidFill>
                  <a:srgbClr val="BFBFBF"/>
                </a:solidFill>
                <a:latin typeface="Comic Sans MS" charset="0"/>
              </a:rPr>
              <a:t>“</a:t>
            </a:r>
            <a:r>
              <a:rPr lang="en-US" altLang="ja-JP" sz="4000" b="1" dirty="0">
                <a:solidFill>
                  <a:srgbClr val="BFBFBF"/>
                </a:solidFill>
                <a:latin typeface="Comic Sans MS" charset="0"/>
              </a:rPr>
              <a:t>Iron Horse</a:t>
            </a:r>
            <a:r>
              <a:rPr lang="ja-JP" altLang="en-US" sz="4000" b="1" dirty="0">
                <a:solidFill>
                  <a:srgbClr val="BFBFBF"/>
                </a:solidFill>
                <a:latin typeface="Comic Sans MS" charset="0"/>
              </a:rPr>
              <a:t>”</a:t>
            </a:r>
            <a:r>
              <a:rPr lang="en-US" altLang="ja-JP" sz="4000" b="1" dirty="0">
                <a:solidFill>
                  <a:srgbClr val="BFBFBF"/>
                </a:solidFill>
                <a:latin typeface="Comic Sans MS" charset="0"/>
              </a:rPr>
              <a:t> Wins! (1830)</a:t>
            </a:r>
            <a:endParaRPr lang="en-US" sz="4000" b="1" dirty="0">
              <a:solidFill>
                <a:srgbClr val="BFBFBF"/>
              </a:solidFill>
              <a:latin typeface="Comic Sans MS" charset="0"/>
            </a:endParaRPr>
          </a:p>
        </p:txBody>
      </p:sp>
      <p:pic>
        <p:nvPicPr>
          <p:cNvPr id="13314" name="Picture 4" descr="Iron Horse Wins - 183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58863"/>
            <a:ext cx="6324600" cy="465613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1830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13 miles of track built by Baltimore &amp; Ohio RR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By 1850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 9000 mi. of RR track [1860  31,000 mi.]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47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81600" y="0"/>
            <a:ext cx="3810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The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Railroad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Revolution,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1850s</a:t>
            </a:r>
          </a:p>
        </p:txBody>
      </p:sp>
      <p:pic>
        <p:nvPicPr>
          <p:cNvPr id="14338" name="Picture 5" descr="14_05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" b="2563"/>
          <a:stretch>
            <a:fillRect/>
          </a:stretch>
        </p:blipFill>
        <p:spPr bwMode="auto">
          <a:xfrm>
            <a:off x="228600" y="304800"/>
            <a:ext cx="4419600" cy="61722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648200" y="2514600"/>
            <a:ext cx="4419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3300"/>
              </a:buClr>
              <a:buSzPct val="85000"/>
              <a:buFont typeface="Transport MT" charset="0"/>
              <a:buChar char="p"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Immigrant labor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built the North RRs.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SzPct val="85000"/>
              <a:buFont typeface="Transport MT" charset="0"/>
              <a:buChar char="p"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Slave labor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built the South RRs.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SzPct val="85000"/>
              <a:buFont typeface="Transport MT" charset="0"/>
              <a:buChar char="p"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Allows for more settlement of the West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SzPct val="85000"/>
              <a:buFont typeface="Transport MT" charset="0"/>
              <a:buChar char="p"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Goods can be shipped to new places</a:t>
            </a:r>
          </a:p>
        </p:txBody>
      </p:sp>
    </p:spTree>
    <p:extLst>
      <p:ext uri="{BB962C8B-B14F-4D97-AF65-F5344CB8AC3E}">
        <p14:creationId xmlns:p14="http://schemas.microsoft.com/office/powerpoint/2010/main" val="300467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067823" cy="1154097"/>
          </a:xfrm>
        </p:spPr>
        <p:txBody>
          <a:bodyPr/>
          <a:lstStyle/>
          <a:p>
            <a:r>
              <a:rPr lang="en-US" dirty="0" smtClean="0"/>
              <a:t>Other Inventions of the 1800s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5240"/>
            <a:ext cx="7315200" cy="3280497"/>
          </a:xfrm>
        </p:spPr>
        <p:txBody>
          <a:bodyPr/>
          <a:lstStyle/>
          <a:p>
            <a:r>
              <a:rPr lang="en-US" dirty="0" smtClean="0"/>
              <a:t>Complete the worksheet with a partner near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1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 How would you handle these scenarios without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76300"/>
            <a:ext cx="4052587" cy="5281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Started in England</a:t>
            </a:r>
          </a:p>
          <a:p>
            <a:r>
              <a:rPr lang="en-US" sz="2800" dirty="0" smtClean="0"/>
              <a:t>Small hand tools became BIG machines</a:t>
            </a:r>
          </a:p>
          <a:p>
            <a:r>
              <a:rPr lang="en-US" sz="2800" dirty="0" smtClean="0"/>
              <a:t>Samuel Slater snuck in British technology! </a:t>
            </a:r>
          </a:p>
          <a:p>
            <a:r>
              <a:rPr lang="en-US" sz="2800" dirty="0" smtClean="0"/>
              <a:t>Used to make textiles, lumber, shoes, leather, wagons, etc.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127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Industrial Revolution</a:t>
            </a:r>
            <a:br>
              <a:rPr lang="en-US" dirty="0" smtClean="0"/>
            </a:br>
            <a:r>
              <a:rPr lang="en-US" dirty="0" smtClean="0"/>
              <a:t>North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91" y="597566"/>
            <a:ext cx="4942009" cy="62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0943" y="1410242"/>
            <a:ext cx="4743057" cy="544775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Eli Whitney – Great New England Inventor</a:t>
            </a:r>
          </a:p>
          <a:p>
            <a:r>
              <a:rPr lang="en-US" sz="2800" i="1" dirty="0" smtClean="0"/>
              <a:t>Interchangeable Parts – </a:t>
            </a:r>
            <a:r>
              <a:rPr lang="en-US" sz="2800" dirty="0" smtClean="0"/>
              <a:t>Machines made identical parts that were assembled by workers </a:t>
            </a:r>
          </a:p>
          <a:p>
            <a:pPr lvl="1"/>
            <a:r>
              <a:rPr lang="en-US" sz="2800" dirty="0" smtClean="0"/>
              <a:t>First did this with Gun making</a:t>
            </a:r>
          </a:p>
          <a:p>
            <a:r>
              <a:rPr lang="en-US" sz="2800" dirty="0" smtClean="0"/>
              <a:t>Samuel Morse – Morse Code</a:t>
            </a:r>
          </a:p>
          <a:p>
            <a:pPr lvl="1"/>
            <a:r>
              <a:rPr lang="en-US" sz="2800" dirty="0" smtClean="0"/>
              <a:t>First telegraph line connected Washington D.C. and Baltimore </a:t>
            </a:r>
          </a:p>
          <a:p>
            <a:pPr lvl="1"/>
            <a:r>
              <a:rPr lang="en-US" sz="2800" dirty="0" smtClean="0"/>
              <a:t>Over 50,000 miles of telegraph line connected the country!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6932" y="18674"/>
            <a:ext cx="4402667" cy="115409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Advances in </a:t>
            </a:r>
            <a:br>
              <a:rPr lang="en-US" dirty="0" smtClean="0"/>
            </a:br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1709"/>
            <a:ext cx="4400943" cy="302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26933" cy="38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6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695576" y="196850"/>
            <a:ext cx="606742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Samuel F. B. Morse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62400" y="54102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1840 – Telegraph</a:t>
            </a:r>
          </a:p>
        </p:txBody>
      </p:sp>
      <p:pic>
        <p:nvPicPr>
          <p:cNvPr id="21507" name="Picture 6" descr="Samuel Morse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543"/>
            <a:ext cx="2695575" cy="3962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telegraph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666" r="5000" b="6667"/>
          <a:stretch>
            <a:fillRect/>
          </a:stretch>
        </p:blipFill>
        <p:spPr bwMode="auto">
          <a:xfrm>
            <a:off x="3241846" y="1120068"/>
            <a:ext cx="4572000" cy="344487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609981"/>
            <a:ext cx="4038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First telegraph line connected Washington D.C. and Baltimore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Over 50,000 miles of telegraph line connected the country!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1000" y="19685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Cyrus Field 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&amp; the Transatlantic Cable, 1858</a:t>
            </a:r>
          </a:p>
        </p:txBody>
      </p:sp>
      <p:pic>
        <p:nvPicPr>
          <p:cNvPr id="22530" name="Picture 6" descr="Cyrus Field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125" r="6265" b="6250"/>
          <a:stretch>
            <a:fillRect/>
          </a:stretch>
        </p:blipFill>
        <p:spPr bwMode="auto">
          <a:xfrm>
            <a:off x="1219200" y="1676400"/>
            <a:ext cx="3665538" cy="4724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10200" y="19812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Information spread faster making the world seem smaller</a:t>
            </a:r>
          </a:p>
        </p:txBody>
      </p:sp>
    </p:spTree>
    <p:extLst>
      <p:ext uri="{BB962C8B-B14F-4D97-AF65-F5344CB8AC3E}">
        <p14:creationId xmlns:p14="http://schemas.microsoft.com/office/powerpoint/2010/main" val="124291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 Share your homework with someone next to you. What were the similarities and differences?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13028"/>
            <a:ext cx="7315200" cy="3196332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Objectives: Students will be able to...(1) define the major transportation inventions of the early 1800's (2) use critical thinking to analyze major industries of the time </a:t>
            </a:r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Homework: Notes on 7.2 (With CCQ’s)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91224" cy="71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2"/>
          <p:cNvSpPr>
            <a:spLocks noChangeArrowheads="1" noChangeShapeType="1" noTextEdit="1"/>
          </p:cNvSpPr>
          <p:nvPr/>
        </p:nvSpPr>
        <p:spPr bwMode="auto">
          <a:xfrm>
            <a:off x="1524000" y="1295400"/>
            <a:ext cx="6172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blurRad="63500" dist="63500" dir="2212194" algn="ctr" rotWithShape="0">
                    <a:srgbClr val="6633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The Northern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blurRad="63500" dist="63500" dir="2212194" algn="ctr" rotWithShape="0">
                    <a:srgbClr val="6633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Industrial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blurRad="63500" dist="63500" dir="2212194" algn="ctr" rotWithShape="0">
                    <a:srgbClr val="6633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"Juggernaut"</a:t>
            </a:r>
          </a:p>
        </p:txBody>
      </p:sp>
    </p:spTree>
    <p:extLst>
      <p:ext uri="{BB962C8B-B14F-4D97-AF65-F5344CB8AC3E}">
        <p14:creationId xmlns:p14="http://schemas.microsoft.com/office/powerpoint/2010/main" val="140571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Distribution of Wealth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01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7C00"/>
              </a:buClr>
              <a:buSzPct val="50000"/>
              <a:buFont typeface="Business/Industrial" charset="0"/>
              <a:buChar char="v"/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During the American Revolution,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</a:b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45% of all wealth in the top 10% of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</a:b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the population.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2941638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C00"/>
              </a:buClr>
              <a:buSzPct val="50000"/>
              <a:buFont typeface="Business/Industrial" pitchFamily="2" charset="0"/>
              <a:buChar char="v"/>
              <a:defRPr/>
            </a:pP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1845 Boston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 top 4% owned over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   65% of the wealth.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C00"/>
              </a:buClr>
              <a:buSzPct val="50000"/>
              <a:buFont typeface="Business/Industrial" pitchFamily="2" charset="0"/>
              <a:buChar char="v"/>
              <a:defRPr/>
            </a:pPr>
            <a:r>
              <a:rPr 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1860 Philadelphia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 top 1% owned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   over 50% of the wealth.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33400" y="5410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7C00"/>
              </a:buClr>
              <a:buSzPct val="50000"/>
              <a:buFont typeface="Business/Industrial" charset="0"/>
              <a:buChar char="v"/>
              <a:defRPr/>
            </a:pPr>
            <a:r>
              <a:rPr 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The gap between rich and poor was</a:t>
            </a:r>
            <a:b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</a:b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  widening!</a:t>
            </a:r>
          </a:p>
        </p:txBody>
      </p:sp>
    </p:spTree>
    <p:extLst>
      <p:ext uri="{BB962C8B-B14F-4D97-AF65-F5344CB8AC3E}">
        <p14:creationId xmlns:p14="http://schemas.microsoft.com/office/powerpoint/2010/main" val="259147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  <p:bldP spid="91140" grpId="0" autoUpdateAnimBg="0"/>
      <p:bldP spid="91141" grpId="0" autoUpdateAnimBg="0"/>
      <p:bldP spid="9114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90678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BFBFBF"/>
                </a:solidFill>
                <a:latin typeface="Comic Sans MS" charset="0"/>
              </a:rPr>
              <a:t>Samuel Slater</a:t>
            </a:r>
            <a:br>
              <a:rPr lang="en-US" sz="4000" b="1" dirty="0">
                <a:solidFill>
                  <a:srgbClr val="BFBFBF"/>
                </a:solidFill>
                <a:latin typeface="Comic Sans MS" charset="0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charset="0"/>
              </a:rPr>
              <a:t>(</a:t>
            </a:r>
            <a:r>
              <a:rPr lang="ja-JP" altLang="en-US" sz="4000" b="1" dirty="0">
                <a:solidFill>
                  <a:srgbClr val="BFBFBF"/>
                </a:solidFill>
                <a:latin typeface="Comic Sans MS" charset="0"/>
              </a:rPr>
              <a:t>“</a:t>
            </a:r>
            <a:r>
              <a:rPr lang="en-US" altLang="ja-JP" sz="4000" b="1" dirty="0">
                <a:solidFill>
                  <a:srgbClr val="BFBFBF"/>
                </a:solidFill>
                <a:latin typeface="Comic Sans MS" charset="0"/>
              </a:rPr>
              <a:t>Father of the Factory System</a:t>
            </a:r>
            <a:r>
              <a:rPr lang="ja-JP" altLang="en-US" sz="4000" b="1" dirty="0">
                <a:solidFill>
                  <a:srgbClr val="BFBFBF"/>
                </a:solidFill>
                <a:latin typeface="Comic Sans MS" charset="0"/>
              </a:rPr>
              <a:t>”</a:t>
            </a:r>
            <a:r>
              <a:rPr lang="en-US" altLang="ja-JP" sz="4000" b="1" dirty="0">
                <a:solidFill>
                  <a:srgbClr val="BFBFBF"/>
                </a:solidFill>
                <a:latin typeface="Comic Sans MS" charset="0"/>
              </a:rPr>
              <a:t>)</a:t>
            </a:r>
            <a:endParaRPr lang="en-US" sz="4000" b="1" dirty="0">
              <a:solidFill>
                <a:srgbClr val="BFBFBF"/>
              </a:solidFill>
              <a:latin typeface="Comic Sans MS" charset="0"/>
            </a:endParaRPr>
          </a:p>
        </p:txBody>
      </p:sp>
      <p:pic>
        <p:nvPicPr>
          <p:cNvPr id="28674" name="Picture 4" descr="Samuel Slater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"/>
          <a:stretch>
            <a:fillRect/>
          </a:stretch>
        </p:blipFill>
        <p:spPr bwMode="auto">
          <a:xfrm>
            <a:off x="76200" y="1676400"/>
            <a:ext cx="4876800" cy="4724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48400" y="2209800"/>
            <a:ext cx="2590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Works in British Factory and steals ideas for their machines</a:t>
            </a:r>
          </a:p>
        </p:txBody>
      </p:sp>
    </p:spTree>
    <p:extLst>
      <p:ext uri="{BB962C8B-B14F-4D97-AF65-F5344CB8AC3E}">
        <p14:creationId xmlns:p14="http://schemas.microsoft.com/office/powerpoint/2010/main" val="132857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The Lowell/Waltham System: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First Dual-Purpose Textile Plant</a:t>
            </a:r>
          </a:p>
        </p:txBody>
      </p:sp>
      <p:pic>
        <p:nvPicPr>
          <p:cNvPr id="29698" name="Picture 4" descr="View of Lowell-Mather_182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16252" r="16800" b="15125"/>
          <a:stretch>
            <a:fillRect/>
          </a:stretch>
        </p:blipFill>
        <p:spPr bwMode="auto">
          <a:xfrm>
            <a:off x="1600200" y="1943100"/>
            <a:ext cx="6096000" cy="36195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7200" y="58674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Francis Cabot Lowell</a:t>
            </a:r>
            <a:r>
              <a:rPr lang="ja-JP" altLang="en-US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’</a:t>
            </a:r>
            <a:r>
              <a:rPr lang="en-US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 town - 1814</a:t>
            </a:r>
          </a:p>
        </p:txBody>
      </p:sp>
    </p:spTree>
    <p:extLst>
      <p:ext uri="{BB962C8B-B14F-4D97-AF65-F5344CB8AC3E}">
        <p14:creationId xmlns:p14="http://schemas.microsoft.com/office/powerpoint/2010/main" val="369264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Lowell in 1850</a:t>
            </a:r>
          </a:p>
        </p:txBody>
      </p:sp>
      <p:pic>
        <p:nvPicPr>
          <p:cNvPr id="30722" name="Picture 5" descr="Lowell_Hedge_1850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43875" cy="4094163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0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Lowell Mill</a:t>
            </a:r>
          </a:p>
        </p:txBody>
      </p:sp>
      <p:pic>
        <p:nvPicPr>
          <p:cNvPr id="31746" name="Picture 4" descr="Lowell-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 r="1315"/>
          <a:stretch>
            <a:fillRect/>
          </a:stretch>
        </p:blipFill>
        <p:spPr bwMode="auto">
          <a:xfrm>
            <a:off x="4191000" y="1981200"/>
            <a:ext cx="4724400" cy="417353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5" descr="cotton mills at Lowell - 185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000" r="11905" b="2000"/>
          <a:stretch>
            <a:fillRect/>
          </a:stretch>
        </p:blipFill>
        <p:spPr bwMode="auto">
          <a:xfrm>
            <a:off x="304800" y="1543050"/>
            <a:ext cx="3581400" cy="33337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5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Early Textile Loom  1785-1830</a:t>
            </a:r>
          </a:p>
        </p:txBody>
      </p:sp>
      <p:pic>
        <p:nvPicPr>
          <p:cNvPr id="32770" name="Picture 4" descr="Loom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876800" cy="424973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0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Early Textile Mill Loom Floor</a:t>
            </a:r>
          </a:p>
        </p:txBody>
      </p:sp>
      <p:pic>
        <p:nvPicPr>
          <p:cNvPr id="33794" name="Picture 4" descr="C:\Documents and Settings\Bill\Desktop\carnes\Carnes_JPG\IMAGES-FINAL_M08\AAJJKK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990600"/>
            <a:ext cx="8393112" cy="5535613"/>
          </a:xfrm>
          <a:prstGeom prst="rect">
            <a:avLst/>
          </a:prstGeom>
          <a:noFill/>
          <a:ln w="19050">
            <a:solidFill>
              <a:srgbClr val="875A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4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029200" y="1962150"/>
            <a:ext cx="3733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New England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Textile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Centers:</a:t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1830s</a:t>
            </a:r>
          </a:p>
        </p:txBody>
      </p:sp>
      <p:pic>
        <p:nvPicPr>
          <p:cNvPr id="34818" name="Picture 3" descr="map-cotton-textile industries-1830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1000"/>
            <a:ext cx="3943350" cy="6096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80077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think will be the next “Big Thing”?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inventions have changed our lives?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would our lives be different without certain things?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553641"/>
            <a:ext cx="7315200" cy="75571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Kg4nHNQrKrs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64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New England Dominance in Textiles</a:t>
            </a:r>
          </a:p>
        </p:txBody>
      </p:sp>
      <p:pic>
        <p:nvPicPr>
          <p:cNvPr id="35842" name="Picture 3" descr="map-New England Dominance in Textiles-1830s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318"/>
            <a:ext cx="6312325" cy="602568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77000" y="1676400"/>
            <a:ext cx="2438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North had more textile factories but depended on the cotton from the South</a:t>
            </a:r>
          </a:p>
        </p:txBody>
      </p:sp>
    </p:spTree>
    <p:extLst>
      <p:ext uri="{BB962C8B-B14F-4D97-AF65-F5344CB8AC3E}">
        <p14:creationId xmlns:p14="http://schemas.microsoft.com/office/powerpoint/2010/main" val="26571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Starting for Lowell</a:t>
            </a:r>
          </a:p>
        </p:txBody>
      </p:sp>
      <p:pic>
        <p:nvPicPr>
          <p:cNvPr id="36866" name="Picture 4" descr="Starting for Lowell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209675"/>
            <a:ext cx="3851275" cy="52673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2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Lowell Girls</a:t>
            </a:r>
          </a:p>
        </p:txBody>
      </p:sp>
      <p:pic>
        <p:nvPicPr>
          <p:cNvPr id="37890" name="Picture 5" descr="Lowell Wome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381375" cy="48101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6" descr="Lowell Girls-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/>
          <a:stretch>
            <a:fillRect/>
          </a:stretch>
        </p:blipFill>
        <p:spPr bwMode="auto">
          <a:xfrm>
            <a:off x="4495800" y="1000125"/>
            <a:ext cx="4114800" cy="48006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990600" y="5973763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What was their typical </a:t>
            </a:r>
            <a:r>
              <a:rPr lang="ja-JP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“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profile?</a:t>
            </a:r>
            <a:r>
              <a:rPr lang="ja-JP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”</a:t>
            </a: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1905000"/>
            <a:ext cx="5029200" cy="2678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Average age – 24</a:t>
            </a:r>
          </a:p>
          <a:p>
            <a:pPr eaLnBrk="1" hangingPunct="1"/>
            <a:r>
              <a:rPr lang="en-US"/>
              <a:t>Contracts for 1 year (average stay 4 years)</a:t>
            </a:r>
          </a:p>
          <a:p>
            <a:pPr eaLnBrk="1" hangingPunct="1"/>
            <a:r>
              <a:rPr lang="en-US"/>
              <a:t>5 am -7 pm (Average 73 hrs week)</a:t>
            </a:r>
          </a:p>
          <a:p>
            <a:pPr eaLnBrk="1" hangingPunct="1"/>
            <a:r>
              <a:rPr lang="en-US"/>
              <a:t>Average salary $2-3 a week</a:t>
            </a:r>
          </a:p>
          <a:p>
            <a:pPr eaLnBrk="1" hangingPunct="1"/>
            <a:r>
              <a:rPr lang="en-US"/>
              <a:t>Challenge traditional female roles but paid half as much as a men</a:t>
            </a:r>
          </a:p>
        </p:txBody>
      </p:sp>
    </p:spTree>
    <p:extLst>
      <p:ext uri="{BB962C8B-B14F-4D97-AF65-F5344CB8AC3E}">
        <p14:creationId xmlns:p14="http://schemas.microsoft.com/office/powerpoint/2010/main" val="345312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Lowell Boarding Houses</a:t>
            </a:r>
          </a:p>
        </p:txBody>
      </p:sp>
      <p:pic>
        <p:nvPicPr>
          <p:cNvPr id="38914" name="Picture 5" descr="Lowell Boardinghouse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7007" r="5495" b="25125"/>
          <a:stretch>
            <a:fillRect/>
          </a:stretch>
        </p:blipFill>
        <p:spPr bwMode="auto">
          <a:xfrm>
            <a:off x="1143000" y="1295400"/>
            <a:ext cx="7010400" cy="4191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33400" y="5867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What was boardinghouse life like?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3657600"/>
            <a:ext cx="6096000" cy="19383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25-40 women lived in each boarding house, with up to six sharing a bedroom</a:t>
            </a:r>
          </a:p>
          <a:p>
            <a:pPr eaLnBrk="1" hangingPunct="1"/>
            <a:r>
              <a:rPr lang="en-US"/>
              <a:t>Cost 1.25-1.50 a week</a:t>
            </a:r>
          </a:p>
          <a:p>
            <a:pPr eaLnBrk="1" hangingPunct="1"/>
            <a:r>
              <a:rPr lang="en-US"/>
              <a:t>Would foster community as well as resentment</a:t>
            </a:r>
          </a:p>
        </p:txBody>
      </p:sp>
    </p:spTree>
    <p:extLst>
      <p:ext uri="{BB962C8B-B14F-4D97-AF65-F5344CB8AC3E}">
        <p14:creationId xmlns:p14="http://schemas.microsoft.com/office/powerpoint/2010/main" val="28966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5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76200" y="212725"/>
            <a:ext cx="906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Irish Immigrant Girls at Lowell</a:t>
            </a:r>
            <a:endParaRPr lang="en-US" sz="3200" b="1" dirty="0">
              <a:solidFill>
                <a:srgbClr val="BFBFB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9938" name="Picture 3" descr="immigrants at Lowell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62800" cy="5334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4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Investment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You will have the chance to invest in 5 different rounds – 1820, 1830,1840,1850,1860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You will have a $1,000 dollars to invest with in each round (you don</a:t>
            </a:r>
            <a:r>
              <a:rPr lang="ja-JP" alt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t reinvest your earnings)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You can invest all 1,000 in one company or invest 500 in two companies. (You can not invest in more the 2 companies)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During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each round you will write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next to “Round Earned”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why you invested in that company at that time.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Remember to keep in mind when things were invented</a:t>
            </a:r>
          </a:p>
        </p:txBody>
      </p:sp>
    </p:spTree>
    <p:extLst>
      <p:ext uri="{BB962C8B-B14F-4D97-AF65-F5344CB8AC3E}">
        <p14:creationId xmlns:p14="http://schemas.microsoft.com/office/powerpoint/2010/main" val="142811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2743200" cy="6153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685800"/>
                <a:gridCol w="685800"/>
              </a:tblGrid>
              <a:tr h="640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Enterprise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1820-29</a:t>
                      </a:r>
                    </a:p>
                    <a:p>
                      <a:pPr algn="ctr"/>
                      <a:r>
                        <a:rPr lang="en-US" sz="1800" dirty="0" smtClean="0"/>
                        <a:t>500</a:t>
                      </a:r>
                      <a:r>
                        <a:rPr lang="en-US" sz="1800" baseline="0" dirty="0" smtClean="0"/>
                        <a:t>    </a:t>
                      </a: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Lowell Textile</a:t>
                      </a:r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Lancaster</a:t>
                      </a:r>
                      <a:r>
                        <a:rPr lang="en-US" sz="1800" baseline="0" dirty="0" smtClean="0"/>
                        <a:t> Turnpike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Ohio and Erie Canal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Western Steamboat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Baltimore</a:t>
                      </a:r>
                      <a:r>
                        <a:rPr lang="en-US" sz="1800" baseline="0" dirty="0" smtClean="0"/>
                        <a:t> and Ohio Railroad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Magnetic Telegraph</a:t>
                      </a:r>
                      <a:r>
                        <a:rPr lang="en-US" sz="1800" baseline="0" dirty="0" smtClean="0"/>
                        <a:t> Co.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14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4114800" cy="6153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685800"/>
                <a:gridCol w="685800"/>
                <a:gridCol w="685800"/>
                <a:gridCol w="685800"/>
              </a:tblGrid>
              <a:tr h="640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Enterprise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1820-29</a:t>
                      </a:r>
                    </a:p>
                    <a:p>
                      <a:pPr algn="ctr"/>
                      <a:r>
                        <a:rPr lang="en-US" sz="1800" dirty="0" smtClean="0"/>
                        <a:t>500</a:t>
                      </a:r>
                      <a:r>
                        <a:rPr lang="en-US" sz="1800" baseline="0" dirty="0" smtClean="0"/>
                        <a:t>    </a:t>
                      </a: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1830-39</a:t>
                      </a:r>
                    </a:p>
                    <a:p>
                      <a:pPr algn="ctr"/>
                      <a:r>
                        <a:rPr lang="en-US" sz="1800" dirty="0" smtClean="0"/>
                        <a:t>500   1000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Lowell Textile</a:t>
                      </a:r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Lancaster</a:t>
                      </a:r>
                      <a:r>
                        <a:rPr lang="en-US" sz="1800" baseline="0" dirty="0" smtClean="0"/>
                        <a:t> Turnpike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Ohio and Erie Canal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Western Steamboat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Baltimore</a:t>
                      </a:r>
                      <a:r>
                        <a:rPr lang="en-US" sz="1800" baseline="0" dirty="0" smtClean="0"/>
                        <a:t> and Ohio Railroad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Magnetic Telegraph</a:t>
                      </a:r>
                      <a:r>
                        <a:rPr lang="en-US" sz="1800" baseline="0" dirty="0" smtClean="0"/>
                        <a:t> Co.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5486400" cy="6153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40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Enterprise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1820-29</a:t>
                      </a:r>
                    </a:p>
                    <a:p>
                      <a:pPr algn="ctr"/>
                      <a:r>
                        <a:rPr lang="en-US" sz="1800" dirty="0" smtClean="0"/>
                        <a:t>500</a:t>
                      </a:r>
                      <a:r>
                        <a:rPr lang="en-US" sz="1800" baseline="0" dirty="0" smtClean="0"/>
                        <a:t>    </a:t>
                      </a: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1830-39</a:t>
                      </a:r>
                    </a:p>
                    <a:p>
                      <a:pPr algn="ctr"/>
                      <a:r>
                        <a:rPr lang="en-US" sz="1800" dirty="0" smtClean="0"/>
                        <a:t>500   1000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1840-49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Lowell Textile</a:t>
                      </a:r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Lancaster</a:t>
                      </a:r>
                      <a:r>
                        <a:rPr lang="en-US" sz="1800" baseline="0" dirty="0" smtClean="0"/>
                        <a:t> Turnpike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Ohio and Erie Canal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Western Steamboat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Baltimore</a:t>
                      </a:r>
                      <a:r>
                        <a:rPr lang="en-US" sz="1800" baseline="0" dirty="0" smtClean="0"/>
                        <a:t> and Ohio Railroad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Magnetic Telegraph</a:t>
                      </a:r>
                      <a:r>
                        <a:rPr lang="en-US" sz="1800" baseline="0" dirty="0" smtClean="0"/>
                        <a:t> Co.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32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6858000" cy="6153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40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Enterprise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1820-29</a:t>
                      </a:r>
                    </a:p>
                    <a:p>
                      <a:pPr algn="ctr"/>
                      <a:r>
                        <a:rPr lang="en-US" sz="1800" dirty="0" smtClean="0"/>
                        <a:t>500</a:t>
                      </a:r>
                      <a:r>
                        <a:rPr lang="en-US" sz="1800" baseline="0" dirty="0" smtClean="0"/>
                        <a:t>    </a:t>
                      </a: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1830-39</a:t>
                      </a:r>
                    </a:p>
                    <a:p>
                      <a:pPr algn="ctr"/>
                      <a:r>
                        <a:rPr lang="en-US" sz="1800" dirty="0" smtClean="0"/>
                        <a:t>500   1000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1840-49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1850-59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Lowell Textile</a:t>
                      </a:r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Lancaster</a:t>
                      </a:r>
                      <a:r>
                        <a:rPr lang="en-US" sz="1800" baseline="0" dirty="0" smtClean="0"/>
                        <a:t> Turnpike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Ohio and Erie Canal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Western Steamboat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Baltimore</a:t>
                      </a:r>
                      <a:r>
                        <a:rPr lang="en-US" sz="1800" baseline="0" dirty="0" smtClean="0"/>
                        <a:t> and Ohio Railroad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Magnetic Telegraph</a:t>
                      </a:r>
                      <a:r>
                        <a:rPr lang="en-US" sz="1800" baseline="0" dirty="0" smtClean="0"/>
                        <a:t> Co.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1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03983" cy="12138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with a partner define the terms below from Chapter 7, Section 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4740"/>
            <a:ext cx="7315200" cy="4953259"/>
          </a:xfrm>
        </p:spPr>
        <p:txBody>
          <a:bodyPr>
            <a:normAutofit/>
          </a:bodyPr>
          <a:lstStyle/>
          <a:p>
            <a:r>
              <a:rPr lang="en-US" dirty="0" smtClean="0"/>
              <a:t>National Road: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Steamboat: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Canal: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“Iron Horse”:</a:t>
            </a:r>
          </a:p>
        </p:txBody>
      </p:sp>
    </p:spTree>
    <p:extLst>
      <p:ext uri="{BB962C8B-B14F-4D97-AF65-F5344CB8AC3E}">
        <p14:creationId xmlns:p14="http://schemas.microsoft.com/office/powerpoint/2010/main" val="3257721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153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40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Enterprise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1820-29</a:t>
                      </a:r>
                    </a:p>
                    <a:p>
                      <a:pPr algn="ctr"/>
                      <a:r>
                        <a:rPr lang="en-US" sz="1800" dirty="0" smtClean="0"/>
                        <a:t>500</a:t>
                      </a:r>
                      <a:r>
                        <a:rPr lang="en-US" sz="1800" baseline="0" dirty="0" smtClean="0"/>
                        <a:t>    </a:t>
                      </a: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1830-39</a:t>
                      </a:r>
                    </a:p>
                    <a:p>
                      <a:pPr algn="ctr"/>
                      <a:r>
                        <a:rPr lang="en-US" sz="1800" dirty="0" smtClean="0"/>
                        <a:t>500   1000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1840-49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1850-59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1860-69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Lowell Textile</a:t>
                      </a:r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Lancaster</a:t>
                      </a:r>
                      <a:r>
                        <a:rPr lang="en-US" sz="1800" baseline="0" dirty="0" smtClean="0"/>
                        <a:t> Turnpike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Ohio and Erie Canal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Western Steamboat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Baltimore</a:t>
                      </a:r>
                      <a:r>
                        <a:rPr lang="en-US" sz="1800" baseline="0" dirty="0" smtClean="0"/>
                        <a:t> and Ohio Railroad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Magnetic Telegraph</a:t>
                      </a:r>
                      <a:r>
                        <a:rPr lang="en-US" sz="1800" baseline="0" dirty="0" smtClean="0"/>
                        <a:t> Co.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50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153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40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Enterprise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1820-29</a:t>
                      </a:r>
                    </a:p>
                    <a:p>
                      <a:pPr algn="ctr"/>
                      <a:r>
                        <a:rPr lang="en-US" sz="1800" dirty="0" smtClean="0"/>
                        <a:t>500</a:t>
                      </a:r>
                      <a:r>
                        <a:rPr lang="en-US" sz="1800" baseline="0" dirty="0" smtClean="0"/>
                        <a:t>    </a:t>
                      </a:r>
                      <a:r>
                        <a:rPr lang="en-US" sz="1800" dirty="0" smtClean="0"/>
                        <a:t>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1830-39</a:t>
                      </a:r>
                    </a:p>
                    <a:p>
                      <a:pPr algn="ctr"/>
                      <a:r>
                        <a:rPr lang="en-US" sz="1800" dirty="0" smtClean="0"/>
                        <a:t>500   1000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1840-49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1850-59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1860-69</a:t>
                      </a:r>
                    </a:p>
                    <a:p>
                      <a:pPr algn="ctr"/>
                      <a:r>
                        <a:rPr lang="en-US" sz="1800" dirty="0" smtClean="0"/>
                        <a:t>500    1000</a:t>
                      </a:r>
                      <a:endParaRPr lang="en-US" sz="1800" dirty="0"/>
                    </a:p>
                  </a:txBody>
                  <a:tcPr marT="45718" marB="4571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Lowell Textile</a:t>
                      </a:r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Lancaster</a:t>
                      </a:r>
                      <a:r>
                        <a:rPr lang="en-US" sz="1800" baseline="0" dirty="0" smtClean="0"/>
                        <a:t> Turnpike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Ohio and Erie Canal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8039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Western Steamboat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Baltimore</a:t>
                      </a:r>
                      <a:r>
                        <a:rPr lang="en-US" sz="1800" baseline="0" dirty="0" smtClean="0"/>
                        <a:t> and Ohio Railroad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Magnetic Telegraph</a:t>
                      </a:r>
                      <a:r>
                        <a:rPr lang="en-US" sz="1800" baseline="0" dirty="0" smtClean="0"/>
                        <a:t> Co.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</a:t>
                      </a:r>
                      <a:endParaRPr lang="en-US" sz="1800" dirty="0"/>
                    </a:p>
                  </a:txBody>
                  <a:tcPr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</a:t>
                      </a:r>
                      <a:endParaRPr lang="en-US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7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349250"/>
            <a:ext cx="8403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First Turnpike- 1790 Lancaster, PA</a:t>
            </a:r>
          </a:p>
        </p:txBody>
      </p:sp>
      <p:pic>
        <p:nvPicPr>
          <p:cNvPr id="4098" name="Picture 3" descr="Lancaster Turnpik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53200" cy="4191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By 1832, nearly 2400 mi. of road connected most major cities.</a:t>
            </a:r>
          </a:p>
        </p:txBody>
      </p:sp>
    </p:spTree>
    <p:extLst>
      <p:ext uri="{BB962C8B-B14F-4D97-AF65-F5344CB8AC3E}">
        <p14:creationId xmlns:p14="http://schemas.microsoft.com/office/powerpoint/2010/main" val="308358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Cumberland (National Road), 1811</a:t>
            </a:r>
          </a:p>
        </p:txBody>
      </p:sp>
      <p:pic>
        <p:nvPicPr>
          <p:cNvPr id="5122" name="Picture 3" descr="14_0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44894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7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34925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Conestoga Covered Wagons</a:t>
            </a:r>
          </a:p>
        </p:txBody>
      </p:sp>
      <p:pic>
        <p:nvPicPr>
          <p:cNvPr id="6146" name="Picture 5" descr="Conestoga Wagon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/>
          <a:stretch>
            <a:fillRect/>
          </a:stretch>
        </p:blipFill>
        <p:spPr bwMode="auto">
          <a:xfrm>
            <a:off x="533400" y="1492250"/>
            <a:ext cx="3886200" cy="2879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6" descr="Conestoga Trail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5250"/>
            <a:ext cx="38862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343400" y="5530850"/>
            <a:ext cx="457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Conestoga Trail, 1820s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50292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New Wagons and paved roads allow goods to be shipped to more </a:t>
            </a:r>
            <a:r>
              <a:rPr lang="en-US" dirty="0" smtClean="0"/>
              <a:t>locations </a:t>
            </a:r>
            <a:r>
              <a:rPr lang="en-US" dirty="0"/>
              <a:t>faster and cheaper</a:t>
            </a:r>
          </a:p>
        </p:txBody>
      </p:sp>
    </p:spTree>
    <p:extLst>
      <p:ext uri="{BB962C8B-B14F-4D97-AF65-F5344CB8AC3E}">
        <p14:creationId xmlns:p14="http://schemas.microsoft.com/office/powerpoint/2010/main" val="231148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Erie Canal System</a:t>
            </a:r>
          </a:p>
        </p:txBody>
      </p:sp>
      <p:pic>
        <p:nvPicPr>
          <p:cNvPr id="7170" name="Picture 3" descr="14_03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77000" cy="532288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1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BFBFBF"/>
                </a:solidFill>
                <a:latin typeface="Comic Sans MS" pitchFamily="66" charset="0"/>
                <a:ea typeface="+mn-ea"/>
                <a:cs typeface="+mn-cs"/>
              </a:rPr>
              <a:t>Erie Canal, 1820s</a:t>
            </a:r>
          </a:p>
        </p:txBody>
      </p:sp>
      <p:pic>
        <p:nvPicPr>
          <p:cNvPr id="8194" name="Picture 4" descr="Erie Canal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248400" cy="473233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595788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Begun in 1817;  completed in 1825</a:t>
            </a:r>
            <a:endParaRPr lang="en-US" sz="28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3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224</TotalTime>
  <Words>1153</Words>
  <Application>Microsoft Macintosh PowerPoint</Application>
  <PresentationFormat>On-screen Show (4:3)</PresentationFormat>
  <Paragraphs>429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Perspective</vt:lpstr>
      <vt:lpstr>Do Now: What is the best invention of your lifetime? </vt:lpstr>
      <vt:lpstr>Do Now: Share your homework with someone next to you. What were the similarities and differences? </vt:lpstr>
      <vt:lpstr>What do you think will be the next “Big Thing”?   What inventions have changed our lives?  How would our lives be different without certain things? </vt:lpstr>
      <vt:lpstr>Working with a partner define the terms below from Chapter 7, Section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Inventions of the 1800s</vt:lpstr>
      <vt:lpstr>Do Now: How would you handle these scenarios without technology</vt:lpstr>
      <vt:lpstr>Industrial Revolution North</vt:lpstr>
      <vt:lpstr>Advances in 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Investment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What is the best invention of your lifetime? </dc:title>
  <dc:creator>Christopher Collison</dc:creator>
  <cp:lastModifiedBy>Christopher Collison</cp:lastModifiedBy>
  <cp:revision>13</cp:revision>
  <dcterms:created xsi:type="dcterms:W3CDTF">2013-11-18T23:51:59Z</dcterms:created>
  <dcterms:modified xsi:type="dcterms:W3CDTF">2013-11-19T14:58:26Z</dcterms:modified>
</cp:coreProperties>
</file>