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6" r:id="rId3"/>
    <p:sldId id="260" r:id="rId4"/>
    <p:sldId id="278" r:id="rId5"/>
    <p:sldId id="258" r:id="rId6"/>
    <p:sldId id="259" r:id="rId7"/>
    <p:sldId id="261" r:id="rId8"/>
    <p:sldId id="276" r:id="rId9"/>
    <p:sldId id="279" r:id="rId10"/>
    <p:sldId id="277" r:id="rId11"/>
    <p:sldId id="280" r:id="rId12"/>
    <p:sldId id="283" r:id="rId13"/>
    <p:sldId id="281" r:id="rId14"/>
    <p:sldId id="282" r:id="rId15"/>
    <p:sldId id="284" r:id="rId16"/>
    <p:sldId id="285" r:id="rId17"/>
    <p:sldId id="262" r:id="rId18"/>
    <p:sldId id="263" r:id="rId19"/>
    <p:sldId id="286" r:id="rId20"/>
    <p:sldId id="265" r:id="rId21"/>
    <p:sldId id="266" r:id="rId22"/>
    <p:sldId id="268" r:id="rId23"/>
    <p:sldId id="267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NgIUUD7i-A" TargetMode="Externa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-19w8urHy9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xDqOH6H4FQ" TargetMode="External"/><Relationship Id="rId3" Type="http://schemas.openxmlformats.org/officeDocument/2006/relationships/hyperlink" Target="https://www.youtube.com/watch?v=EGfxyeuy8u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0552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Do Now: If you were going to the White House for a party what would you bring?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37328"/>
            <a:ext cx="9144000" cy="2347259"/>
          </a:xfrm>
        </p:spPr>
        <p:txBody>
          <a:bodyPr/>
          <a:lstStyle/>
          <a:p>
            <a:r>
              <a:rPr lang="en-US" sz="2800" b="1" dirty="0"/>
              <a:t>Objectives: </a:t>
            </a:r>
            <a:r>
              <a:rPr lang="en-US" sz="2800" dirty="0"/>
              <a:t>Students will be able to...(1) describe the personality of Andrew Jackson (2) identify main ideas from a </a:t>
            </a:r>
            <a:r>
              <a:rPr lang="en-US" sz="2800" dirty="0" smtClean="0"/>
              <a:t>video</a:t>
            </a:r>
          </a:p>
          <a:p>
            <a:endParaRPr lang="en-US" sz="2800" dirty="0"/>
          </a:p>
          <a:p>
            <a:r>
              <a:rPr lang="en-US" sz="2800" b="1" dirty="0" smtClean="0"/>
              <a:t>Homework: </a:t>
            </a:r>
            <a:r>
              <a:rPr lang="en-US" sz="2800" dirty="0" smtClean="0"/>
              <a:t>8.1 Worksheet (EMAILED TO YOU) – DUE THURSDAY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12476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sz="2400" b="1" dirty="0" smtClean="0"/>
              <a:t>Do Now: </a:t>
            </a:r>
            <a:br>
              <a:rPr lang="en-US" sz="2400" b="1" dirty="0" smtClean="0"/>
            </a:br>
            <a:r>
              <a:rPr lang="en-US" sz="2400" b="1" dirty="0" smtClean="0"/>
              <a:t>1. Grab a notecard and take out your homework (small things to trade). </a:t>
            </a:r>
            <a:br>
              <a:rPr lang="en-US" sz="2400" b="1" dirty="0" smtClean="0"/>
            </a:br>
            <a:r>
              <a:rPr lang="en-US" sz="2400" b="1" dirty="0" smtClean="0"/>
              <a:t>2. Why do you think people trade? What is the point?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858"/>
            <a:ext cx="9144000" cy="4753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Objectives: Students will be able to...(1) describe why the Tariff of Abominations angered the South (2) explain the nullification crisis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Agenda: </a:t>
            </a:r>
          </a:p>
          <a:p>
            <a:pPr marL="457200" indent="-457200">
              <a:buAutoNum type="arabicPeriod"/>
            </a:pPr>
            <a:r>
              <a:rPr lang="en-US" dirty="0" smtClean="0"/>
              <a:t>Trading activity</a:t>
            </a:r>
          </a:p>
          <a:p>
            <a:pPr marL="457200" indent="-457200">
              <a:buAutoNum type="arabicPeriod"/>
            </a:pPr>
            <a:r>
              <a:rPr lang="en-US" dirty="0" smtClean="0"/>
              <a:t>Tariff of Abominations</a:t>
            </a:r>
          </a:p>
          <a:p>
            <a:pPr marL="457200" indent="-457200">
              <a:buAutoNum type="arabicPeriod"/>
            </a:pPr>
            <a:r>
              <a:rPr lang="en-US" dirty="0" smtClean="0"/>
              <a:t>Nullification Crisis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Homework: </a:t>
            </a:r>
            <a:r>
              <a:rPr lang="en-US" dirty="0" smtClean="0"/>
              <a:t>8.1 DUE THURSDAY (TOMORROW)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5247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Game Rules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846"/>
            <a:ext cx="9143999" cy="47871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will have four 5 Minutes rounds for you to trade things with people.</a:t>
            </a:r>
          </a:p>
          <a:p>
            <a:r>
              <a:rPr lang="en-US" dirty="0" smtClean="0"/>
              <a:t>Each round will have different rules. </a:t>
            </a:r>
          </a:p>
          <a:p>
            <a:r>
              <a:rPr lang="en-US" dirty="0" smtClean="0"/>
              <a:t>After each round we will rank on a scale of 1-10 how easy or hard trading under those restrictions was. </a:t>
            </a:r>
          </a:p>
          <a:p>
            <a:r>
              <a:rPr lang="en-US" dirty="0" smtClean="0"/>
              <a:t>You do not need to trade something each round.</a:t>
            </a:r>
          </a:p>
          <a:p>
            <a:r>
              <a:rPr lang="en-US" dirty="0" smtClean="0"/>
              <a:t>You CAN trade more than one thing each round. </a:t>
            </a:r>
          </a:p>
          <a:p>
            <a:r>
              <a:rPr lang="en-US" dirty="0" smtClean="0"/>
              <a:t>You CAN trade multiple objects for one</a:t>
            </a:r>
          </a:p>
          <a:p>
            <a:r>
              <a:rPr lang="en-US" dirty="0" smtClean="0"/>
              <a:t>No CHEATING! :P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7671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only trade in the groups below: </a:t>
            </a:r>
          </a:p>
          <a:p>
            <a:pPr lvl="1"/>
            <a:r>
              <a:rPr lang="en-US" dirty="0" smtClean="0"/>
              <a:t>1-3</a:t>
            </a:r>
          </a:p>
          <a:p>
            <a:pPr lvl="1"/>
            <a:r>
              <a:rPr lang="en-US" dirty="0" smtClean="0"/>
              <a:t>4-6</a:t>
            </a:r>
          </a:p>
          <a:p>
            <a:pPr lvl="1"/>
            <a:r>
              <a:rPr lang="en-US" dirty="0" smtClean="0"/>
              <a:t>7-10</a:t>
            </a:r>
          </a:p>
          <a:p>
            <a:pPr lvl="1"/>
            <a:r>
              <a:rPr lang="en-US" dirty="0" smtClean="0"/>
              <a:t>11-13</a:t>
            </a:r>
          </a:p>
          <a:p>
            <a:pPr lvl="1"/>
            <a:r>
              <a:rPr lang="en-US" dirty="0" smtClean="0"/>
              <a:t>14-16</a:t>
            </a:r>
          </a:p>
          <a:p>
            <a:pPr lvl="1"/>
            <a:r>
              <a:rPr lang="en-US" dirty="0" smtClean="0"/>
              <a:t>17-19</a:t>
            </a:r>
          </a:p>
          <a:p>
            <a:pPr lvl="1"/>
            <a:r>
              <a:rPr lang="en-US" dirty="0" smtClean="0"/>
              <a:t>20-22</a:t>
            </a:r>
          </a:p>
        </p:txBody>
      </p:sp>
    </p:spTree>
    <p:extLst>
      <p:ext uri="{BB962C8B-B14F-4D97-AF65-F5344CB8AC3E}">
        <p14:creationId xmlns:p14="http://schemas.microsoft.com/office/powerpoint/2010/main" val="347688752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only trade in the groups below: </a:t>
            </a:r>
          </a:p>
          <a:p>
            <a:pPr lvl="1"/>
            <a:r>
              <a:rPr lang="en-US" dirty="0" smtClean="0"/>
              <a:t>1, 5, 10, 15, 20</a:t>
            </a:r>
          </a:p>
          <a:p>
            <a:pPr lvl="1"/>
            <a:r>
              <a:rPr lang="en-US" dirty="0" smtClean="0"/>
              <a:t>2, 6, 11, 16, 21</a:t>
            </a:r>
          </a:p>
          <a:p>
            <a:pPr lvl="1"/>
            <a:r>
              <a:rPr lang="en-US" dirty="0" smtClean="0"/>
              <a:t>3, 7, 12, 17, 22</a:t>
            </a:r>
          </a:p>
          <a:p>
            <a:pPr lvl="1"/>
            <a:r>
              <a:rPr lang="en-US" dirty="0" smtClean="0"/>
              <a:t>4, 8, 13, 18, </a:t>
            </a:r>
          </a:p>
          <a:p>
            <a:pPr lvl="1"/>
            <a:r>
              <a:rPr lang="en-US" dirty="0" smtClean="0"/>
              <a:t>5, 9, 14, 19, 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80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only trade in the groups below: </a:t>
            </a:r>
          </a:p>
          <a:p>
            <a:pPr lvl="1"/>
            <a:r>
              <a:rPr lang="en-US" dirty="0" smtClean="0"/>
              <a:t>Even numbers </a:t>
            </a:r>
          </a:p>
          <a:p>
            <a:pPr lvl="1"/>
            <a:r>
              <a:rPr lang="en-US" dirty="0" smtClean="0"/>
              <a:t>Odd numbers</a:t>
            </a:r>
          </a:p>
        </p:txBody>
      </p:sp>
    </p:spTree>
    <p:extLst>
      <p:ext uri="{BB962C8B-B14F-4D97-AF65-F5344CB8AC3E}">
        <p14:creationId xmlns:p14="http://schemas.microsoft.com/office/powerpoint/2010/main" val="25489388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trade with ANYONE in the room.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821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round was the easiest to trade in? </a:t>
            </a:r>
          </a:p>
          <a:p>
            <a:r>
              <a:rPr lang="en-US" dirty="0" smtClean="0"/>
              <a:t>Which was the hardest? </a:t>
            </a:r>
          </a:p>
          <a:p>
            <a:r>
              <a:rPr lang="en-US" dirty="0" smtClean="0"/>
              <a:t>When were you the most frustrated? </a:t>
            </a:r>
          </a:p>
        </p:txBody>
      </p:sp>
    </p:spTree>
    <p:extLst>
      <p:ext uri="{BB962C8B-B14F-4D97-AF65-F5344CB8AC3E}">
        <p14:creationId xmlns:p14="http://schemas.microsoft.com/office/powerpoint/2010/main" val="19674970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of Abominations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714" y="1759858"/>
            <a:ext cx="5624285" cy="5098142"/>
          </a:xfrm>
        </p:spPr>
        <p:txBody>
          <a:bodyPr/>
          <a:lstStyle/>
          <a:p>
            <a:r>
              <a:rPr lang="en-US" dirty="0" smtClean="0"/>
              <a:t>South Carolina economy weakening because of tariffs</a:t>
            </a:r>
          </a:p>
          <a:p>
            <a:r>
              <a:rPr lang="en-US" dirty="0" smtClean="0"/>
              <a:t>Few industries in South Carolina meant lots of stuff from overseas</a:t>
            </a:r>
          </a:p>
          <a:p>
            <a:pPr lvl="1"/>
            <a:r>
              <a:rPr lang="en-US" dirty="0" smtClean="0"/>
              <a:t>Tariffs hurt South</a:t>
            </a:r>
          </a:p>
          <a:p>
            <a:r>
              <a:rPr lang="en-US" dirty="0" smtClean="0"/>
              <a:t>New tax in 1828 – 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Tariff of Abominations </a:t>
            </a:r>
          </a:p>
          <a:p>
            <a:r>
              <a:rPr lang="en-US" dirty="0" smtClean="0"/>
              <a:t>Threatened to </a:t>
            </a:r>
            <a:r>
              <a:rPr lang="en-US" b="1" i="1" dirty="0" smtClean="0">
                <a:solidFill>
                  <a:srgbClr val="3366FF"/>
                </a:solidFill>
              </a:rPr>
              <a:t>secede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dirty="0" smtClean="0">
                <a:solidFill>
                  <a:srgbClr val="FFFFFF"/>
                </a:solidFill>
              </a:rPr>
              <a:t>leave the country</a:t>
            </a:r>
          </a:p>
          <a:p>
            <a:pPr lvl="1"/>
            <a:r>
              <a:rPr lang="en-US" dirty="0">
                <a:hlinkClick r:id="rId2"/>
              </a:rPr>
              <a:t>https://www.youtube.com/watch?v=VNgIUUD7i-</a:t>
            </a:r>
            <a:r>
              <a:rPr lang="en-US" dirty="0" smtClean="0">
                <a:hlinkClick r:id="rId2"/>
              </a:rPr>
              <a:t>A</a:t>
            </a:r>
            <a:endParaRPr lang="en-US" dirty="0" smtClean="0"/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1956"/>
            <a:ext cx="3519714" cy="400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209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Nullification Crisis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797" y="1612843"/>
            <a:ext cx="4374203" cy="4897470"/>
          </a:xfrm>
        </p:spPr>
        <p:txBody>
          <a:bodyPr>
            <a:normAutofit/>
          </a:bodyPr>
          <a:lstStyle/>
          <a:p>
            <a:r>
              <a:rPr lang="en-US" dirty="0" smtClean="0"/>
              <a:t>John C. Calhoun and South Carolina furious!</a:t>
            </a:r>
          </a:p>
          <a:p>
            <a:r>
              <a:rPr lang="en-US" dirty="0" smtClean="0"/>
              <a:t>Believe they can </a:t>
            </a:r>
            <a:r>
              <a:rPr lang="en-US" b="1" dirty="0" smtClean="0">
                <a:solidFill>
                  <a:srgbClr val="3366FF"/>
                </a:solidFill>
              </a:rPr>
              <a:t>nullify</a:t>
            </a:r>
            <a:r>
              <a:rPr lang="en-US" dirty="0" smtClean="0"/>
              <a:t> laws if they don’t like them</a:t>
            </a:r>
          </a:p>
          <a:p>
            <a:r>
              <a:rPr lang="en-US" dirty="0" smtClean="0"/>
              <a:t>Debates raged on for years!</a:t>
            </a:r>
          </a:p>
          <a:p>
            <a:r>
              <a:rPr lang="en-US" dirty="0" smtClean="0"/>
              <a:t>Jackson almost attacks South Carolina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Force Bill</a:t>
            </a:r>
            <a:r>
              <a:rPr lang="en-US" dirty="0" smtClean="0"/>
              <a:t>) </a:t>
            </a:r>
          </a:p>
          <a:p>
            <a:r>
              <a:rPr lang="en-US" dirty="0" smtClean="0"/>
              <a:t>Henry Clay – Another compromise – Reduce tariffs slowly for next 11 year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5376"/>
            <a:ext cx="4720301" cy="39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399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to Leave: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was South Carolina so upset? </a:t>
            </a:r>
          </a:p>
          <a:p>
            <a:r>
              <a:rPr lang="en-US" dirty="0" smtClean="0"/>
              <a:t>How was the problem solved?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729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1714"/>
            <a:ext cx="9144000" cy="1520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Essential Question: </a:t>
            </a:r>
            <a:r>
              <a:rPr lang="en-US" sz="3600" b="1" dirty="0">
                <a:solidFill>
                  <a:srgbClr val="FFFF00"/>
                </a:solidFill>
              </a:rPr>
              <a:t>"How was Andrew Jackson different from other presidents? Does that make him better or worse?"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49287"/>
            <a:ext cx="6027128" cy="3859468"/>
          </a:xfrm>
        </p:spPr>
        <p:txBody>
          <a:bodyPr/>
          <a:lstStyle/>
          <a:p>
            <a:r>
              <a:rPr lang="en-US" sz="2400" dirty="0"/>
              <a:t>Objectives: </a:t>
            </a:r>
            <a:r>
              <a:rPr lang="en-US" sz="2400" i="1" dirty="0"/>
              <a:t>Students will be able to..</a:t>
            </a:r>
            <a:r>
              <a:rPr lang="en-US" sz="2400" i="1" dirty="0" smtClean="0"/>
              <a:t>.</a:t>
            </a:r>
          </a:p>
          <a:p>
            <a:pPr marL="342900" indent="-342900">
              <a:buAutoNum type="arabicParenBoth"/>
            </a:pPr>
            <a:r>
              <a:rPr lang="en-US" sz="2400" dirty="0" smtClean="0"/>
              <a:t>describe </a:t>
            </a:r>
            <a:r>
              <a:rPr lang="en-US" sz="2400" dirty="0"/>
              <a:t>the personality of Andrew Jackson </a:t>
            </a:r>
            <a:endParaRPr lang="en-US" sz="2400" dirty="0" smtClean="0"/>
          </a:p>
          <a:p>
            <a:pPr marL="342900" indent="-342900">
              <a:buAutoNum type="arabicParenBoth"/>
            </a:pPr>
            <a:r>
              <a:rPr lang="en-US" sz="2400" dirty="0" smtClean="0"/>
              <a:t>identify </a:t>
            </a:r>
            <a:r>
              <a:rPr lang="en-US" sz="2400" dirty="0"/>
              <a:t>main ideas from text </a:t>
            </a:r>
            <a:endParaRPr lang="en-US" sz="2400" dirty="0" smtClean="0"/>
          </a:p>
          <a:p>
            <a:pPr marL="342900" indent="-342900">
              <a:buAutoNum type="arabicParenBoth"/>
            </a:pPr>
            <a:endParaRPr lang="en-US" sz="2800" dirty="0"/>
          </a:p>
          <a:p>
            <a:r>
              <a:rPr lang="en-US" sz="2400" b="1" u="sng" dirty="0" smtClean="0"/>
              <a:t>Homework: BRING IN SMALL THINGS YOU COULD TRADE WITH OTHER PEOPLE (I’ll explain)</a:t>
            </a:r>
          </a:p>
          <a:p>
            <a:endParaRPr lang="en-US" sz="2400" b="1" u="sng" dirty="0"/>
          </a:p>
          <a:p>
            <a:r>
              <a:rPr lang="en-US" sz="2000" b="1" u="sng" dirty="0" smtClean="0"/>
              <a:t>8.1 Worksheet DUE THURSDAY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775" y="2258473"/>
            <a:ext cx="3240225" cy="40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495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166" y="195419"/>
            <a:ext cx="7742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Do Now: Finish </a:t>
            </a:r>
            <a:r>
              <a:rPr lang="en-US" sz="4000" b="1" dirty="0">
                <a:solidFill>
                  <a:schemeClr val="bg1"/>
                </a:solidFill>
              </a:rPr>
              <a:t>this sentence, "If Mr. Collison made me walk to Oklahoma I </a:t>
            </a:r>
            <a:r>
              <a:rPr lang="en-US" sz="4000" b="1" dirty="0" smtClean="0">
                <a:solidFill>
                  <a:schemeClr val="bg1"/>
                </a:solidFill>
              </a:rPr>
              <a:t>would_________”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167" y="3193206"/>
            <a:ext cx="7742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Objectives: </a:t>
            </a:r>
            <a:r>
              <a:rPr lang="en-US" sz="2800" i="1" dirty="0">
                <a:solidFill>
                  <a:srgbClr val="FFFFFF"/>
                </a:solidFill>
              </a:rPr>
              <a:t>Students will be able to..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marL="514350" indent="-514350">
              <a:buAutoNum type="arabicParenBoth"/>
            </a:pPr>
            <a:r>
              <a:rPr lang="en-US" sz="2800" dirty="0" smtClean="0">
                <a:solidFill>
                  <a:srgbClr val="FFFFFF"/>
                </a:solidFill>
              </a:rPr>
              <a:t>explain </a:t>
            </a:r>
            <a:r>
              <a:rPr lang="en-US" sz="2800" dirty="0">
                <a:solidFill>
                  <a:srgbClr val="FFFFFF"/>
                </a:solidFill>
              </a:rPr>
              <a:t>the Trail of </a:t>
            </a:r>
            <a:r>
              <a:rPr lang="en-US" sz="2800" dirty="0" smtClean="0">
                <a:solidFill>
                  <a:srgbClr val="FFFFFF"/>
                </a:solidFill>
              </a:rPr>
              <a:t>Tears</a:t>
            </a:r>
          </a:p>
          <a:p>
            <a:pPr marL="514350" indent="-514350">
              <a:buAutoNum type="arabicParenBoth"/>
            </a:pPr>
            <a:r>
              <a:rPr lang="en-US" sz="2800" dirty="0" smtClean="0">
                <a:solidFill>
                  <a:srgbClr val="FFFFFF"/>
                </a:solidFill>
              </a:rPr>
              <a:t>analyze </a:t>
            </a:r>
            <a:r>
              <a:rPr lang="en-US" sz="2800" dirty="0">
                <a:solidFill>
                  <a:srgbClr val="FFFFFF"/>
                </a:solidFill>
              </a:rPr>
              <a:t>information from primary sources and images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marL="514350" indent="-514350">
              <a:buAutoNum type="arabicParenBoth"/>
            </a:pP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HOMEWORK: 8.2 NOTES DUE MONDAY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911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 in America…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71134"/>
            <a:ext cx="4836091" cy="502594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Indian Removal act (1830) </a:t>
            </a:r>
            <a:r>
              <a:rPr lang="en-US" sz="2800" dirty="0" smtClean="0"/>
              <a:t>– Gave $$$$ to Native Americans if they relocated</a:t>
            </a:r>
          </a:p>
          <a:p>
            <a:r>
              <a:rPr lang="en-US" sz="2800" dirty="0" smtClean="0"/>
              <a:t>Most gave in, </a:t>
            </a:r>
            <a:r>
              <a:rPr lang="en-US" sz="2800" i="1" dirty="0" smtClean="0"/>
              <a:t>Cherokee </a:t>
            </a:r>
            <a:r>
              <a:rPr lang="en-US" sz="2800" dirty="0" smtClean="0"/>
              <a:t>didn’t…</a:t>
            </a:r>
          </a:p>
          <a:p>
            <a:r>
              <a:rPr lang="en-US" sz="2800" dirty="0" smtClean="0"/>
              <a:t>Took case to Court (</a:t>
            </a:r>
            <a:r>
              <a:rPr lang="en-US" sz="2800" i="1" dirty="0" smtClean="0"/>
              <a:t>Worcester vs. Georgia) </a:t>
            </a:r>
          </a:p>
          <a:p>
            <a:pPr lvl="1"/>
            <a:r>
              <a:rPr lang="en-US" sz="2800" dirty="0" smtClean="0"/>
              <a:t>Chief John Marshall sided with Indians</a:t>
            </a:r>
          </a:p>
          <a:p>
            <a:pPr lvl="1"/>
            <a:r>
              <a:rPr lang="en-US" sz="2800" dirty="0" smtClean="0"/>
              <a:t>Jackson ignored the decision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92" y="1832058"/>
            <a:ext cx="4307908" cy="460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38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sz="4400" dirty="0" smtClean="0"/>
              <a:t>Finish your task from yesterday – Trail of Tears packet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acting as newspaper reporters gathering evidence on the removal of the Indians. </a:t>
            </a:r>
            <a:endParaRPr lang="en-US" dirty="0"/>
          </a:p>
          <a:p>
            <a:r>
              <a:rPr lang="en-US" dirty="0" smtClean="0"/>
              <a:t>Once you collect some evidence (Provided by Mr. Collison) you will write a one paragraph news article supporting or opposing the Trail of Tears (YOU CAN DO THIS ON THE BACK OF YOUR THIRD SHEET OF PAPER)</a:t>
            </a:r>
          </a:p>
        </p:txBody>
      </p:sp>
    </p:spTree>
    <p:extLst>
      <p:ext uri="{BB962C8B-B14F-4D97-AF65-F5344CB8AC3E}">
        <p14:creationId xmlns:p14="http://schemas.microsoft.com/office/powerpoint/2010/main" val="22171245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of Tears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3" y="1497106"/>
            <a:ext cx="8343667" cy="53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270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4001" cy="129116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Do Now: Grab worksheet from the front, and do  the “I See/It Means” Part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38" y="1519158"/>
            <a:ext cx="8049576" cy="51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1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Objectives: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Students will be able to…</a:t>
            </a:r>
          </a:p>
          <a:p>
            <a:pPr marL="502920" indent="-457200">
              <a:buAutoNum type="arabicParenBoth"/>
            </a:pPr>
            <a:r>
              <a:rPr lang="en-US" sz="2800" dirty="0" smtClean="0"/>
              <a:t>Describe Andrew Jackson’s hatred of the bank</a:t>
            </a:r>
          </a:p>
          <a:p>
            <a:pPr marL="502920" indent="-457200">
              <a:buAutoNum type="arabicParenBoth"/>
            </a:pPr>
            <a:r>
              <a:rPr lang="en-US" sz="2800" dirty="0" smtClean="0"/>
              <a:t>Explain the changing culture in the 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8522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618"/>
            <a:ext cx="7315200" cy="1154097"/>
          </a:xfrm>
        </p:spPr>
        <p:txBody>
          <a:bodyPr/>
          <a:lstStyle/>
          <a:p>
            <a:r>
              <a:rPr lang="en-US" dirty="0" smtClean="0"/>
              <a:t>Second National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5669"/>
            <a:ext cx="4232757" cy="42311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Jackson HATED it</a:t>
            </a:r>
          </a:p>
          <a:p>
            <a:r>
              <a:rPr lang="en-US" sz="2800" dirty="0" smtClean="0"/>
              <a:t>Why he hated it: </a:t>
            </a:r>
          </a:p>
          <a:p>
            <a:pPr lvl="1"/>
            <a:r>
              <a:rPr lang="en-US" sz="2600" dirty="0" smtClean="0"/>
              <a:t>Banks giving out more paper money than gold and silver backing it up</a:t>
            </a:r>
          </a:p>
          <a:p>
            <a:pPr lvl="1"/>
            <a:r>
              <a:rPr lang="en-US" sz="2600" dirty="0" smtClean="0"/>
              <a:t>Felt it was a monopoly</a:t>
            </a:r>
          </a:p>
          <a:p>
            <a:pPr lvl="1"/>
            <a:r>
              <a:rPr lang="en-US" sz="2600" dirty="0" smtClean="0"/>
              <a:t>And unconstitutional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292" y="1544715"/>
            <a:ext cx="4275708" cy="51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2089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110"/>
            <a:ext cx="9144000" cy="60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1413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4549198" cy="6207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802" y="794035"/>
            <a:ext cx="4073198" cy="55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223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120"/>
            <a:ext cx="7315200" cy="1154097"/>
          </a:xfrm>
        </p:spPr>
        <p:txBody>
          <a:bodyPr/>
          <a:lstStyle/>
          <a:p>
            <a:r>
              <a:rPr lang="en-US" dirty="0" smtClean="0"/>
              <a:t>Jackson’s Enemies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87" y="1567402"/>
            <a:ext cx="6149947" cy="44096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Because he was  forceful and aggressive, he gained enemies (WHIGS)</a:t>
            </a:r>
          </a:p>
          <a:p>
            <a:pPr lvl="1"/>
            <a:r>
              <a:rPr lang="en-US" sz="2600" dirty="0" smtClean="0"/>
              <a:t>Larger federal government</a:t>
            </a:r>
          </a:p>
          <a:p>
            <a:pPr lvl="1"/>
            <a:r>
              <a:rPr lang="en-US" sz="2600" dirty="0" smtClean="0"/>
              <a:t>Industrial and commercial development </a:t>
            </a:r>
          </a:p>
          <a:p>
            <a:pPr lvl="1"/>
            <a:r>
              <a:rPr lang="en-US" sz="2600" dirty="0" smtClean="0"/>
              <a:t>Centralized economy (National Bank)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594" y="1104274"/>
            <a:ext cx="3382406" cy="57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005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278503" cy="1417638"/>
          </a:xfrm>
        </p:spPr>
        <p:txBody>
          <a:bodyPr/>
          <a:lstStyle/>
          <a:p>
            <a:r>
              <a:rPr lang="en-US" dirty="0" smtClean="0"/>
              <a:t>We begin Chapter 8 </a:t>
            </a:r>
            <a:br>
              <a:rPr lang="en-US" dirty="0" smtClean="0"/>
            </a:br>
            <a:r>
              <a:rPr lang="en-US" b="1" dirty="0" smtClean="0">
                <a:solidFill>
                  <a:srgbClr val="0000FF"/>
                </a:solidFill>
              </a:rPr>
              <a:t>The Spirit of Reform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2-12-18 at 7.54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106"/>
            <a:ext cx="9144000" cy="53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276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313" y="144847"/>
            <a:ext cx="7315200" cy="170264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Next Presidents…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2763"/>
            <a:ext cx="9144000" cy="49552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Martin Van Buren (8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President) </a:t>
            </a:r>
          </a:p>
          <a:p>
            <a:pPr lvl="1"/>
            <a:r>
              <a:rPr lang="en-US" sz="2800" dirty="0" smtClean="0"/>
              <a:t>Democrat</a:t>
            </a:r>
          </a:p>
          <a:p>
            <a:pPr lvl="1"/>
            <a:r>
              <a:rPr lang="en-US" sz="2800" b="1" dirty="0" smtClean="0">
                <a:solidFill>
                  <a:srgbClr val="3366FF"/>
                </a:solidFill>
              </a:rPr>
              <a:t>Panic of 1837 </a:t>
            </a:r>
            <a:r>
              <a:rPr lang="en-US" sz="2800" b="1" dirty="0" smtClean="0"/>
              <a:t>– </a:t>
            </a:r>
            <a:r>
              <a:rPr lang="en-US" sz="2800" dirty="0" smtClean="0"/>
              <a:t>economic crisis, banks/businesses failed</a:t>
            </a:r>
          </a:p>
          <a:p>
            <a:pPr lvl="2"/>
            <a:r>
              <a:rPr lang="en-US" sz="2400" dirty="0" smtClean="0"/>
              <a:t>Didn’t handle well</a:t>
            </a:r>
          </a:p>
        </p:txBody>
      </p:sp>
    </p:spTree>
    <p:extLst>
      <p:ext uri="{BB962C8B-B14F-4D97-AF65-F5344CB8AC3E}">
        <p14:creationId xmlns:p14="http://schemas.microsoft.com/office/powerpoint/2010/main" val="27372655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5080000" cy="1417638"/>
          </a:xfrm>
        </p:spPr>
        <p:txBody>
          <a:bodyPr/>
          <a:lstStyle/>
          <a:p>
            <a:r>
              <a:rPr lang="en-US" dirty="0"/>
              <a:t>“Tippecanoe and Tyler Too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9616"/>
            <a:ext cx="6096000" cy="5158384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William </a:t>
            </a:r>
            <a:r>
              <a:rPr lang="en-US" sz="2600" dirty="0"/>
              <a:t>Henry Harrison (9</a:t>
            </a:r>
            <a:r>
              <a:rPr lang="en-US" sz="2600" baseline="30000" dirty="0"/>
              <a:t>th</a:t>
            </a:r>
            <a:r>
              <a:rPr lang="en-US" sz="2600" dirty="0"/>
              <a:t> President) </a:t>
            </a:r>
          </a:p>
          <a:p>
            <a:pPr lvl="2"/>
            <a:r>
              <a:rPr lang="en-US" sz="2400" dirty="0"/>
              <a:t>Whig – died 32 days after becoming </a:t>
            </a:r>
            <a:r>
              <a:rPr lang="en-US" sz="2400" dirty="0" smtClean="0"/>
              <a:t>President</a:t>
            </a:r>
          </a:p>
          <a:p>
            <a:pPr lvl="2"/>
            <a:r>
              <a:rPr lang="en-US" sz="2400" dirty="0" smtClean="0"/>
              <a:t>Hero of Battle of Tippecanoe (War 1812)</a:t>
            </a:r>
            <a:endParaRPr lang="en-US" sz="2400" dirty="0"/>
          </a:p>
          <a:p>
            <a:r>
              <a:rPr lang="en-US" sz="2600" dirty="0"/>
              <a:t>John Tyler (10</a:t>
            </a:r>
            <a:r>
              <a:rPr lang="en-US" sz="2600" baseline="30000" dirty="0"/>
              <a:t>th</a:t>
            </a:r>
            <a:r>
              <a:rPr lang="en-US" sz="2600" dirty="0"/>
              <a:t> President) </a:t>
            </a:r>
          </a:p>
          <a:p>
            <a:pPr lvl="2"/>
            <a:r>
              <a:rPr lang="en-US" sz="2400" dirty="0"/>
              <a:t>Became president after Henry Harrison </a:t>
            </a:r>
            <a:r>
              <a:rPr lang="en-US" sz="2400" dirty="0" smtClean="0"/>
              <a:t>died</a:t>
            </a:r>
          </a:p>
          <a:p>
            <a:pPr lvl="2"/>
            <a:r>
              <a:rPr lang="en-US" sz="2400" dirty="0" smtClean="0"/>
              <a:t>“His </a:t>
            </a:r>
            <a:r>
              <a:rPr lang="en-US" sz="2400" dirty="0" err="1" smtClean="0"/>
              <a:t>Accidency</a:t>
            </a:r>
            <a:r>
              <a:rPr lang="en-US" sz="2400" dirty="0" smtClean="0"/>
              <a:t>” 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Webster-</a:t>
            </a:r>
            <a:r>
              <a:rPr lang="en-US" sz="2400" b="1" dirty="0" err="1" smtClean="0">
                <a:solidFill>
                  <a:srgbClr val="FF0000"/>
                </a:solidFill>
              </a:rPr>
              <a:t>Ashburton</a:t>
            </a:r>
            <a:r>
              <a:rPr lang="en-US" sz="2400" b="1" dirty="0" smtClean="0">
                <a:solidFill>
                  <a:srgbClr val="FF0000"/>
                </a:solidFill>
              </a:rPr>
              <a:t> Treaty </a:t>
            </a:r>
            <a:r>
              <a:rPr lang="en-US" sz="2400" dirty="0" smtClean="0"/>
              <a:t>– set a firm boundary between US and Canada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7356"/>
            <a:ext cx="3048000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46" y="2926344"/>
            <a:ext cx="2872154" cy="39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68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sz="3600" b="1" dirty="0" smtClean="0"/>
              <a:t>Do Now: Read “An American Story” on page 266 and answer these questions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2070846"/>
            <a:ext cx="9017000" cy="418203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How does Margaret describe the crowd in the first paragraph? </a:t>
            </a:r>
          </a:p>
          <a:p>
            <a:r>
              <a:rPr lang="en-US" dirty="0">
                <a:effectLst/>
              </a:rPr>
              <a:t>How did Jackson break a long standing tradition? </a:t>
            </a:r>
          </a:p>
          <a:p>
            <a:r>
              <a:rPr lang="en-US" dirty="0">
                <a:effectLst/>
              </a:rPr>
              <a:t>What happened to the Jackson and the White House when he let the crowd in</a:t>
            </a:r>
            <a:r>
              <a:rPr lang="en-US" dirty="0" smtClean="0">
                <a:effectLst/>
              </a:rPr>
              <a:t>?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Why do you think people were so happy about Jackson becoming President?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638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 – The People’s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402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‘Old Hickory’ </a:t>
            </a:r>
          </a:p>
          <a:p>
            <a:r>
              <a:rPr lang="en-US" dirty="0" smtClean="0"/>
              <a:t>Born in a log cabin </a:t>
            </a:r>
          </a:p>
          <a:p>
            <a:r>
              <a:rPr lang="en-US" dirty="0" smtClean="0"/>
              <a:t>Never went to college </a:t>
            </a:r>
          </a:p>
          <a:p>
            <a:r>
              <a:rPr lang="en-US" dirty="0" smtClean="0"/>
              <a:t>Orphaned at age 14</a:t>
            </a:r>
          </a:p>
          <a:p>
            <a:r>
              <a:rPr lang="en-US" dirty="0" smtClean="0"/>
              <a:t>Hero of Battle of New Orleans (War of 1812)</a:t>
            </a:r>
          </a:p>
          <a:p>
            <a:r>
              <a:rPr lang="en-US" dirty="0" smtClean="0"/>
              <a:t>Famous for violent personal fights (5-100 Duels) </a:t>
            </a:r>
          </a:p>
          <a:p>
            <a:r>
              <a:rPr lang="en-US" dirty="0" smtClean="0"/>
              <a:t>Became more mild once elected President</a:t>
            </a:r>
          </a:p>
          <a:p>
            <a:r>
              <a:rPr lang="en-US" dirty="0">
                <a:hlinkClick r:id="rId2"/>
              </a:rPr>
              <a:t>http://www.youtube.com/watch?v=-</a:t>
            </a:r>
            <a:r>
              <a:rPr lang="en-US" dirty="0" smtClean="0">
                <a:hlinkClick r:id="rId2"/>
              </a:rPr>
              <a:t>19w8urHy9M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520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Spoils System – “To the Victor goes the Spoils!”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13240"/>
            <a:ext cx="4152470" cy="4539641"/>
          </a:xfrm>
        </p:spPr>
        <p:txBody>
          <a:bodyPr>
            <a:normAutofit/>
          </a:bodyPr>
          <a:lstStyle/>
          <a:p>
            <a:r>
              <a:rPr lang="en-US" dirty="0" smtClean="0"/>
              <a:t>Felt that MAJORITY should rule </a:t>
            </a:r>
            <a:r>
              <a:rPr lang="en-US" dirty="0" smtClean="0">
                <a:sym typeface="Wingdings"/>
              </a:rPr>
              <a:t> People should play a role</a:t>
            </a:r>
            <a:endParaRPr lang="en-US" dirty="0" smtClean="0"/>
          </a:p>
          <a:p>
            <a:r>
              <a:rPr lang="en-US" dirty="0" smtClean="0"/>
              <a:t>Created the </a:t>
            </a:r>
            <a:r>
              <a:rPr lang="en-US" b="1" dirty="0" smtClean="0">
                <a:solidFill>
                  <a:srgbClr val="3366FF"/>
                </a:solidFill>
              </a:rPr>
              <a:t>SPOILS SYSTEM</a:t>
            </a:r>
            <a:r>
              <a:rPr lang="en-US" b="1" dirty="0" smtClean="0"/>
              <a:t> – </a:t>
            </a:r>
            <a:r>
              <a:rPr lang="en-US" dirty="0" smtClean="0"/>
              <a:t>Appointing people for jobs based on party loyalty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Force out old employees and fill with his own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82062"/>
            <a:ext cx="4579988" cy="404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833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3553"/>
            <a:ext cx="9143999" cy="219697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Caucus System </a:t>
            </a:r>
            <a:r>
              <a:rPr lang="en-US" dirty="0" smtClean="0"/>
              <a:t> - Members of Congress from that party chose candidate (OLD WAY) </a:t>
            </a:r>
          </a:p>
          <a:p>
            <a:r>
              <a:rPr lang="en-US" b="1" dirty="0" smtClean="0"/>
              <a:t>National Nominating Convention – </a:t>
            </a:r>
            <a:r>
              <a:rPr lang="en-US" dirty="0" smtClean="0"/>
              <a:t>Held gatherings where state delegates debated candidates (NEW WAY) </a:t>
            </a:r>
          </a:p>
          <a:p>
            <a:r>
              <a:rPr lang="en-US" b="1" dirty="0" smtClean="0"/>
              <a:t>How is this better or worse?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470" y="3386169"/>
            <a:ext cx="4991530" cy="34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08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Series </a:t>
            </a:r>
            <a:br>
              <a:rPr lang="en-US" dirty="0" smtClean="0"/>
            </a:br>
            <a:r>
              <a:rPr lang="en-US" dirty="0" smtClean="0"/>
              <a:t>(Andrew Jackson)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oxDqOH6H4FQ</a:t>
            </a:r>
            <a:r>
              <a:rPr lang="en-US" dirty="0" smtClean="0"/>
              <a:t> (History Channel)</a:t>
            </a:r>
          </a:p>
          <a:p>
            <a:r>
              <a:rPr lang="en-US" u="sng" dirty="0">
                <a:hlinkClick r:id="rId3"/>
              </a:rPr>
              <a:t>https://www.youtube.com/watch?v=</a:t>
            </a:r>
            <a:r>
              <a:rPr lang="en-US" u="sng" dirty="0" smtClean="0">
                <a:hlinkClick r:id="rId3"/>
              </a:rPr>
              <a:t>EGfxyeuy8u8</a:t>
            </a:r>
            <a:r>
              <a:rPr lang="en-US" u="sng" dirty="0" smtClean="0"/>
              <a:t> (PBS)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TAKE NOTES ON MAJOR EVENTS THAT HAPPEN DURING HIS PRESIDENCY.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734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to Leave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How </a:t>
            </a:r>
            <a:r>
              <a:rPr lang="en-US" sz="3200" dirty="0"/>
              <a:t>was Andrew Jackson different from other presidents? Does that make him better or worse</a:t>
            </a:r>
            <a:r>
              <a:rPr lang="en-US" sz="3200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899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2917</TotalTime>
  <Words>1117</Words>
  <Application>Microsoft Macintosh PowerPoint</Application>
  <PresentationFormat>On-screen Show (4:3)</PresentationFormat>
  <Paragraphs>147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Habitat</vt:lpstr>
      <vt:lpstr>Do Now: If you were going to the White House for a party what would you bring? </vt:lpstr>
      <vt:lpstr>Essential Question: "How was Andrew Jackson different from other presidents? Does that make him better or worse?"</vt:lpstr>
      <vt:lpstr>We begin Chapter 8  The Spirit of Reform</vt:lpstr>
      <vt:lpstr>Do Now: Read “An American Story” on page 266 and answer these questions</vt:lpstr>
      <vt:lpstr>Jackson – The People’s President</vt:lpstr>
      <vt:lpstr>Spoils System – “To the Victor goes the Spoils!” </vt:lpstr>
      <vt:lpstr>New Election</vt:lpstr>
      <vt:lpstr>President’s Series  (Andrew Jackson)</vt:lpstr>
      <vt:lpstr>Ticket to Leave</vt:lpstr>
      <vt:lpstr>Do Now:  1. Grab a notecard and take out your homework (small things to trade).  2. Why do you think people trade? What is the point? </vt:lpstr>
      <vt:lpstr>Trading Game Rules </vt:lpstr>
      <vt:lpstr>Round 1</vt:lpstr>
      <vt:lpstr>Round 2</vt:lpstr>
      <vt:lpstr>Round 3</vt:lpstr>
      <vt:lpstr>Round 4</vt:lpstr>
      <vt:lpstr>Questions</vt:lpstr>
      <vt:lpstr>Tariff of Abominations</vt:lpstr>
      <vt:lpstr>Nullification Crisis </vt:lpstr>
      <vt:lpstr>Ticket to Leave: </vt:lpstr>
      <vt:lpstr>PowerPoint Presentation</vt:lpstr>
      <vt:lpstr>Native Americans in America…</vt:lpstr>
      <vt:lpstr>Finish your task from yesterday – Trail of Tears packet</vt:lpstr>
      <vt:lpstr>Trail of Tears</vt:lpstr>
      <vt:lpstr>Do Now: Grab worksheet from the front, and do  the “I See/It Means” Part</vt:lpstr>
      <vt:lpstr>Objectives: </vt:lpstr>
      <vt:lpstr>Second National Bank</vt:lpstr>
      <vt:lpstr>PowerPoint Presentation</vt:lpstr>
      <vt:lpstr>PowerPoint Presentation</vt:lpstr>
      <vt:lpstr>Jackson’s Enemies</vt:lpstr>
      <vt:lpstr>Next Presidents…</vt:lpstr>
      <vt:lpstr>“Tippecanoe and Tyler Too”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If you were invited to a party at the White House and there were no rules, what would you bring? (Make a list)</dc:title>
  <dc:creator>Christopher Collison</dc:creator>
  <cp:lastModifiedBy>Chris Collison</cp:lastModifiedBy>
  <cp:revision>52</cp:revision>
  <dcterms:created xsi:type="dcterms:W3CDTF">2012-12-18T12:30:37Z</dcterms:created>
  <dcterms:modified xsi:type="dcterms:W3CDTF">2014-12-05T12:48:54Z</dcterms:modified>
</cp:coreProperties>
</file>