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3" r:id="rId2"/>
    <p:sldId id="295" r:id="rId3"/>
    <p:sldId id="256" r:id="rId4"/>
    <p:sldId id="294" r:id="rId5"/>
    <p:sldId id="258" r:id="rId6"/>
    <p:sldId id="265" r:id="rId7"/>
    <p:sldId id="289" r:id="rId8"/>
    <p:sldId id="266" r:id="rId9"/>
    <p:sldId id="290" r:id="rId10"/>
    <p:sldId id="291" r:id="rId11"/>
    <p:sldId id="301" r:id="rId12"/>
    <p:sldId id="292" r:id="rId13"/>
    <p:sldId id="296" r:id="rId14"/>
    <p:sldId id="267" r:id="rId15"/>
    <p:sldId id="303" r:id="rId16"/>
    <p:sldId id="298" r:id="rId17"/>
    <p:sldId id="305" r:id="rId18"/>
    <p:sldId id="268" r:id="rId19"/>
    <p:sldId id="269" r:id="rId20"/>
    <p:sldId id="270" r:id="rId21"/>
    <p:sldId id="271" r:id="rId22"/>
    <p:sldId id="272" r:id="rId23"/>
    <p:sldId id="273" r:id="rId24"/>
    <p:sldId id="275" r:id="rId25"/>
    <p:sldId id="276" r:id="rId26"/>
    <p:sldId id="277" r:id="rId27"/>
    <p:sldId id="297" r:id="rId28"/>
    <p:sldId id="299" r:id="rId29"/>
    <p:sldId id="304" r:id="rId30"/>
    <p:sldId id="306" r:id="rId31"/>
    <p:sldId id="300" r:id="rId32"/>
    <p:sldId id="278" r:id="rId33"/>
    <p:sldId id="279" r:id="rId34"/>
    <p:sldId id="280" r:id="rId35"/>
    <p:sldId id="281" r:id="rId36"/>
    <p:sldId id="282" r:id="rId37"/>
    <p:sldId id="283" r:id="rId38"/>
    <p:sldId id="284" r:id="rId39"/>
    <p:sldId id="285" r:id="rId40"/>
    <p:sldId id="302" r:id="rId4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>
        <p:scale>
          <a:sx n="68" d="100"/>
          <a:sy n="68" d="100"/>
        </p:scale>
        <p:origin x="-181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printerSettings" Target="printerSettings/printerSettings1.bin"/><Relationship Id="rId43" Type="http://schemas.openxmlformats.org/officeDocument/2006/relationships/presProps" Target="presProps.xml"/><Relationship Id="rId44" Type="http://schemas.openxmlformats.org/officeDocument/2006/relationships/viewProps" Target="viewProps.xml"/><Relationship Id="rId4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429064" y="3337560"/>
            <a:ext cx="6480048" cy="2301240"/>
          </a:xfrm>
        </p:spPr>
        <p:txBody>
          <a:bodyPr rIns="45720" anchor="t"/>
          <a:lstStyle>
            <a:lvl1pPr algn="r">
              <a:defRPr lang="en-US" b="1" cap="all" baseline="0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433050" y="1544812"/>
            <a:ext cx="6480048" cy="1752600"/>
          </a:xfrm>
        </p:spPr>
        <p:txBody>
          <a:bodyPr tIns="0" rIns="45720" bIns="0" anchor="b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105525" y="0"/>
            <a:ext cx="3038475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1608" y="1590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</p:spPr>
        <p:txBody>
          <a:bodyPr tIns="0" bIns="0" anchor="t"/>
          <a:lstStyle>
            <a:lvl1pPr algn="l">
              <a:buNone/>
              <a:defRPr sz="4200" b="1" cap="none" baseline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</p:spPr>
        <p:txBody>
          <a:bodyPr lIns="45720" tIns="0" rIns="45720" bIns="0" anchor="b"/>
          <a:lstStyle>
            <a:lvl1pPr marL="0" indent="0" algn="l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52596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86400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5486400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516912"/>
            <a:ext cx="404018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516912"/>
            <a:ext cx="4041775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</p:spPr>
        <p:txBody>
          <a:bodyPr anchor="ctr"/>
          <a:lstStyle>
            <a:lvl1pPr algn="l">
              <a:defRPr sz="46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156448" y="6422064"/>
            <a:ext cx="762000" cy="365125"/>
          </a:xfrm>
        </p:spPr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65628" y="1019907"/>
            <a:ext cx="4114800" cy="4114800"/>
          </a:xfrm>
          <a:prstGeom prst="ellipse">
            <a:avLst/>
          </a:prstGeom>
          <a:solidFill>
            <a:schemeClr val="bg2">
              <a:shade val="50000"/>
            </a:schemeClr>
          </a:solidFill>
          <a:ln w="50800" cap="flat">
            <a:solidFill>
              <a:schemeClr val="bg2"/>
            </a:solidFill>
            <a:miter lim="800000"/>
          </a:ln>
          <a:effectLst>
            <a:outerShdw blurRad="152000" dist="345000" dir="5400000" sx="-80000" sy="-18000" rotWithShape="0">
              <a:srgbClr val="000000">
                <a:alpha val="25000"/>
              </a:srgbClr>
            </a:outerShdw>
          </a:effectLst>
          <a:scene3d>
            <a:camera prst="orthographicFront"/>
            <a:lightRig rig="contrasting" dir="t">
              <a:rot lat="0" lon="0" rev="2400000"/>
            </a:lightRig>
          </a:scene3d>
          <a:sp3d contourW="7620">
            <a:bevelT w="63500" h="63500"/>
            <a:contourClr>
              <a:schemeClr val="bg2">
                <a:shade val="50000"/>
              </a:schemeClr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422064"/>
            <a:ext cx="2133600" cy="365125"/>
          </a:xfrm>
        </p:spPr>
        <p:txBody>
          <a:bodyPr/>
          <a:lstStyle/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11"/>
          <p:cNvSpPr>
            <a:spLocks/>
          </p:cNvSpPr>
          <p:nvPr/>
        </p:nvSpPr>
        <p:spPr bwMode="auto">
          <a:xfrm>
            <a:off x="0" y="4752126"/>
            <a:ext cx="9144000" cy="211296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066"/>
              </a:cxn>
              <a:cxn ang="0">
                <a:pos x="0" y="1331"/>
              </a:cxn>
              <a:cxn ang="0">
                <a:pos x="5760" y="1331"/>
              </a:cxn>
              <a:cxn ang="0">
                <a:pos x="5760" y="0"/>
              </a:cxn>
              <a:cxn ang="0">
                <a:pos x="0" y="1066"/>
              </a:cxn>
            </a:cxnLst>
            <a:rect l="0" t="0" r="0" b="0"/>
            <a:pathLst>
              <a:path w="5760" h="1331">
                <a:moveTo>
                  <a:pt x="0" y="1066"/>
                </a:moveTo>
                <a:lnTo>
                  <a:pt x="0" y="1331"/>
                </a:lnTo>
                <a:lnTo>
                  <a:pt x="5760" y="1331"/>
                </a:lnTo>
                <a:lnTo>
                  <a:pt x="5760" y="0"/>
                </a:lnTo>
                <a:cubicBezTo>
                  <a:pt x="3220" y="1206"/>
                  <a:pt x="2250" y="1146"/>
                  <a:pt x="0" y="1066"/>
                </a:cubicBezTo>
                <a:close/>
              </a:path>
            </a:pathLst>
          </a:custGeom>
          <a:solidFill>
            <a:schemeClr val="bg1">
              <a:tint val="80000"/>
              <a:satMod val="200000"/>
              <a:alpha val="4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44450" dir="16200000" algn="ctr" rotWithShape="0">
              <a:prstClr val="black">
                <a:alpha val="3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7315200" y="0"/>
            <a:ext cx="1828800" cy="6858000"/>
          </a:xfrm>
          <a:custGeom>
            <a:avLst/>
            <a:gdLst>
              <a:gd name="connsiteX0" fmla="*/ 1914 w 1914"/>
              <a:gd name="connsiteY0" fmla="*/ 9 h 4329"/>
              <a:gd name="connsiteX1" fmla="*/ 1914 w 1914"/>
              <a:gd name="connsiteY1" fmla="*/ 4329 h 4329"/>
              <a:gd name="connsiteX2" fmla="*/ 204 w 1914"/>
              <a:gd name="connsiteY2" fmla="*/ 4327 h 4329"/>
              <a:gd name="connsiteX3" fmla="*/ 0 w 1914"/>
              <a:gd name="connsiteY3" fmla="*/ 0 h 4329"/>
              <a:gd name="connsiteX4" fmla="*/ 1914 w 1914"/>
              <a:gd name="connsiteY4" fmla="*/ 9 h 43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14" h="4329">
                <a:moveTo>
                  <a:pt x="1914" y="9"/>
                </a:moveTo>
                <a:lnTo>
                  <a:pt x="1914" y="4329"/>
                </a:lnTo>
                <a:lnTo>
                  <a:pt x="204" y="4327"/>
                </a:lnTo>
                <a:cubicBezTo>
                  <a:pt x="1288" y="3574"/>
                  <a:pt x="2082" y="1734"/>
                  <a:pt x="0" y="0"/>
                </a:cubicBezTo>
                <a:lnTo>
                  <a:pt x="1914" y="9"/>
                </a:lnTo>
                <a:close/>
              </a:path>
            </a:pathLst>
          </a:custGeom>
          <a:solidFill>
            <a:schemeClr val="bg1">
              <a:tint val="90000"/>
              <a:satMod val="350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>
            <a:outerShdw blurRad="50800" dist="50800" dir="10800000" algn="ctr" rotWithShape="0">
              <a:prstClr val="black">
                <a:alpha val="45000"/>
              </a:prstClr>
            </a:outerShdw>
          </a:effectLst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422064"/>
            <a:ext cx="2133600" cy="365125"/>
          </a:xfrm>
          <a:prstGeom prst="rect">
            <a:avLst/>
          </a:prstGeom>
        </p:spPr>
        <p:txBody>
          <a:bodyPr vert="horz" bIns="0" anchor="b"/>
          <a:lstStyle>
            <a:lvl1pPr algn="l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eaLnBrk="1" latinLnBrk="0" hangingPunct="1"/>
            <a:fld id="{E637BB6B-EE1B-48FB-8575-0D55C373DE88}" type="datetimeFigureOut">
              <a:rPr lang="en-US" smtClean="0"/>
              <a:pPr eaLnBrk="1" latinLnBrk="0" hangingPunct="1"/>
              <a:t>1/8/15</a:t>
            </a:fld>
            <a:endParaRPr lang="en-US" sz="100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3124200" y="6422064"/>
            <a:ext cx="2895600" cy="365125"/>
          </a:xfrm>
          <a:prstGeom prst="rect">
            <a:avLst/>
          </a:prstGeom>
        </p:spPr>
        <p:txBody>
          <a:bodyPr vert="horz" lIns="0" rIns="0" bIns="0" anchor="b"/>
          <a:lstStyle>
            <a:lvl1pPr algn="ct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pPr algn="ctr" eaLnBrk="1" latinLnBrk="0" hangingPunct="1"/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153400" y="6422064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000">
                <a:solidFill>
                  <a:schemeClr val="tx2">
                    <a:shade val="50000"/>
                  </a:schemeClr>
                </a:solidFill>
              </a:defRPr>
            </a:lvl1pPr>
          </a:lstStyle>
          <a:p>
            <a:fld id="{2AA957AF-53C0-420B-9C2D-77DB1416566C}" type="slidenum">
              <a:rPr kumimoji="0" lang="en-US" smtClean="0"/>
              <a:pPr eaLnBrk="1" latinLnBrk="0" hangingPunct="1"/>
              <a:t>‹#›</a:t>
            </a:fld>
            <a:endParaRPr kumimoji="0" lang="en-US" sz="1000" dirty="0">
              <a:solidFill>
                <a:schemeClr val="tx2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20624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22376" indent="-274320" algn="l" rtl="0" eaLnBrk="1" latinLnBrk="0" hangingPunct="1">
        <a:spcBef>
          <a:spcPct val="20000"/>
        </a:spcBef>
        <a:buClr>
          <a:schemeClr val="accent1"/>
        </a:buClr>
        <a:buSzPct val="90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56032" algn="l" rtl="0" eaLnBrk="1" latinLnBrk="0" hangingPunct="1">
        <a:spcBef>
          <a:spcPct val="20000"/>
        </a:spcBef>
        <a:buClr>
          <a:schemeClr val="accent2"/>
        </a:buClr>
        <a:buSzPct val="85000"/>
        <a:buFont typeface="Arial"/>
        <a:buChar char="○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37744" algn="l" rtl="0" eaLnBrk="1" latinLnBrk="0" hangingPunct="1">
        <a:spcBef>
          <a:spcPct val="20000"/>
        </a:spcBef>
        <a:buClr>
          <a:schemeClr val="accent3"/>
        </a:buClr>
        <a:buSzPct val="9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90472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Arial"/>
        <a:buChar char="-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4" Type="http://schemas.openxmlformats.org/officeDocument/2006/relationships/image" Target="../media/image14.png"/><Relationship Id="rId5" Type="http://schemas.openxmlformats.org/officeDocument/2006/relationships/image" Target="../media/image15.png"/><Relationship Id="rId6" Type="http://schemas.openxmlformats.org/officeDocument/2006/relationships/image" Target="../media/image16.png"/><Relationship Id="rId7" Type="http://schemas.openxmlformats.org/officeDocument/2006/relationships/image" Target="../media/image17.png"/><Relationship Id="rId8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27.png"/><Relationship Id="rId13" Type="http://schemas.openxmlformats.org/officeDocument/2006/relationships/image" Target="../media/image14.png"/><Relationship Id="rId14" Type="http://schemas.openxmlformats.org/officeDocument/2006/relationships/image" Target="../media/image28.png"/><Relationship Id="rId15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Relationship Id="rId11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1" Type="http://schemas.openxmlformats.org/officeDocument/2006/relationships/image" Target="../media/image32.jpeg"/><Relationship Id="rId12" Type="http://schemas.openxmlformats.org/officeDocument/2006/relationships/image" Target="../media/image33.png"/><Relationship Id="rId13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6.png"/><Relationship Id="rId1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9.png"/><Relationship Id="rId4" Type="http://schemas.openxmlformats.org/officeDocument/2006/relationships/image" Target="../media/image17.png"/><Relationship Id="rId5" Type="http://schemas.openxmlformats.org/officeDocument/2006/relationships/image" Target="../media/image20.png"/><Relationship Id="rId6" Type="http://schemas.openxmlformats.org/officeDocument/2006/relationships/image" Target="../media/image21.png"/><Relationship Id="rId7" Type="http://schemas.openxmlformats.org/officeDocument/2006/relationships/image" Target="../media/image22.png"/><Relationship Id="rId8" Type="http://schemas.openxmlformats.org/officeDocument/2006/relationships/image" Target="../media/image23.png"/><Relationship Id="rId9" Type="http://schemas.openxmlformats.org/officeDocument/2006/relationships/image" Target="../media/image24.png"/><Relationship Id="rId10" Type="http://schemas.openxmlformats.org/officeDocument/2006/relationships/image" Target="../media/image2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37.png"/><Relationship Id="rId5" Type="http://schemas.openxmlformats.org/officeDocument/2006/relationships/image" Target="../media/image38.png"/><Relationship Id="rId6" Type="http://schemas.openxmlformats.org/officeDocument/2006/relationships/image" Target="../media/image39.png"/><Relationship Id="rId7" Type="http://schemas.openxmlformats.org/officeDocument/2006/relationships/image" Target="../media/image40.png"/><Relationship Id="rId8" Type="http://schemas.openxmlformats.org/officeDocument/2006/relationships/image" Target="../media/image29.png"/><Relationship Id="rId9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36.png"/><Relationship Id="rId6" Type="http://schemas.openxmlformats.org/officeDocument/2006/relationships/image" Target="../media/image45.jpeg"/><Relationship Id="rId7" Type="http://schemas.openxmlformats.org/officeDocument/2006/relationships/image" Target="../media/image14.png"/><Relationship Id="rId8" Type="http://schemas.openxmlformats.org/officeDocument/2006/relationships/image" Target="../media/image39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4" Type="http://schemas.openxmlformats.org/officeDocument/2006/relationships/image" Target="../media/image44.jpeg"/><Relationship Id="rId5" Type="http://schemas.openxmlformats.org/officeDocument/2006/relationships/image" Target="../media/image36.png"/><Relationship Id="rId6" Type="http://schemas.openxmlformats.org/officeDocument/2006/relationships/image" Target="../media/image14.png"/><Relationship Id="rId7" Type="http://schemas.openxmlformats.org/officeDocument/2006/relationships/image" Target="../media/image39.png"/><Relationship Id="rId8" Type="http://schemas.openxmlformats.org/officeDocument/2006/relationships/image" Target="../media/image47.png"/><Relationship Id="rId9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s://www.youtube.com/watch?v=tkdF8pOFUfI&amp;list=PL8dPuuaLjXtMwmepBjTSG593eG7ObzO7s" TargetMode="Externa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4" Type="http://schemas.openxmlformats.org/officeDocument/2006/relationships/image" Target="../media/image50.png"/><Relationship Id="rId5" Type="http://schemas.openxmlformats.org/officeDocument/2006/relationships/image" Target="../media/image39.png"/><Relationship Id="rId6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8.jpe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Relationship Id="rId3" Type="http://schemas.openxmlformats.org/officeDocument/2006/relationships/image" Target="../media/image52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Relationship Id="rId3" Type="http://schemas.openxmlformats.org/officeDocument/2006/relationships/image" Target="../media/image5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4" Type="http://schemas.openxmlformats.org/officeDocument/2006/relationships/image" Target="../media/image55.png"/><Relationship Id="rId5" Type="http://schemas.openxmlformats.org/officeDocument/2006/relationships/image" Target="../media/image5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1.pn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7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8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9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2555825"/>
          </a:xfrm>
        </p:spPr>
        <p:txBody>
          <a:bodyPr>
            <a:noAutofit/>
          </a:bodyPr>
          <a:lstStyle/>
          <a:p>
            <a:pPr algn="l"/>
            <a:r>
              <a:rPr lang="en-US" sz="3200" dirty="0" smtClean="0"/>
              <a:t>Do Now: </a:t>
            </a:r>
            <a:br>
              <a:rPr lang="en-US" sz="3200" dirty="0" smtClean="0"/>
            </a:br>
            <a:r>
              <a:rPr lang="en-US" sz="3200" dirty="0" smtClean="0">
                <a:solidFill>
                  <a:srgbClr val="FFFF00"/>
                </a:solidFill>
              </a:rPr>
              <a:t>1. Write down one nice or fun thing you did over break</a:t>
            </a:r>
            <a:br>
              <a:rPr lang="en-US" sz="3200" dirty="0" smtClean="0">
                <a:solidFill>
                  <a:srgbClr val="FFFF00"/>
                </a:solidFill>
              </a:rPr>
            </a:br>
            <a:r>
              <a:rPr lang="en-US" sz="3200" dirty="0" smtClean="0">
                <a:solidFill>
                  <a:srgbClr val="FFFF00"/>
                </a:solidFill>
              </a:rPr>
              <a:t>2. Take out your Reform Movement Brochure projects from before break.</a:t>
            </a:r>
            <a:endParaRPr lang="en-US" sz="3200" dirty="0">
              <a:solidFill>
                <a:srgbClr val="FFFF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-141118" y="2857867"/>
            <a:ext cx="5979872" cy="3351819"/>
          </a:xfrm>
        </p:spPr>
        <p:txBody>
          <a:bodyPr/>
          <a:lstStyle/>
          <a:p>
            <a:r>
              <a:rPr lang="en-US" dirty="0"/>
              <a:t>Objectives: Students will be able to...(1) explain a major reform movement (2) transfer knowledge to a project</a:t>
            </a:r>
            <a:r>
              <a:rPr lang="en-US" dirty="0" smtClean="0"/>
              <a:t>.</a:t>
            </a:r>
          </a:p>
          <a:p>
            <a:endParaRPr lang="en-US" dirty="0"/>
          </a:p>
          <a:p>
            <a:r>
              <a:rPr lang="en-US" dirty="0" smtClean="0"/>
              <a:t>Homework: 9.1 DUE WEDNESDAY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69000" y="2054132"/>
            <a:ext cx="3175000" cy="4803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4041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3474321" cy="1143000"/>
          </a:xfrm>
        </p:spPr>
        <p:txBody>
          <a:bodyPr>
            <a:normAutofit/>
          </a:bodyPr>
          <a:lstStyle/>
          <a:p>
            <a:r>
              <a:rPr lang="en-US" b="1" u="sng" dirty="0" smtClean="0">
                <a:solidFill>
                  <a:srgbClr val="FF6600"/>
                </a:solidFill>
              </a:rPr>
              <a:t>Oregon Trail</a:t>
            </a:r>
            <a:endParaRPr lang="en-US" b="1" u="sng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2822585"/>
            <a:ext cx="3474321" cy="3303578"/>
          </a:xfrm>
        </p:spPr>
        <p:txBody>
          <a:bodyPr/>
          <a:lstStyle/>
          <a:p>
            <a:r>
              <a:rPr lang="en-US" dirty="0" smtClean="0"/>
              <a:t>Trail or road across the countr</a:t>
            </a:r>
            <a:r>
              <a:rPr lang="en-US" dirty="0"/>
              <a:t>y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4321" y="-1"/>
            <a:ext cx="5669679" cy="4375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1956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Life on the Trail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the worksheet on your own…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8902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play the game…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" y="1417639"/>
            <a:ext cx="9140618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252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39365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Do Now: Grab a worksheet and complete the ‘Do Now’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41229"/>
            <a:ext cx="4480494" cy="4525963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r>
              <a:rPr lang="en-US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Objectives: Students will be able to...(1) Describe how we acquired Texas (2) identify key information from a </a:t>
            </a:r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PowerPoint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b="1" dirty="0" smtClean="0">
                <a:solidFill>
                  <a:srgbClr val="3366FF"/>
                </a:solidFill>
              </a:rPr>
              <a:t>Homework: 9.2 DUE </a:t>
            </a:r>
            <a:r>
              <a:rPr lang="en-US" b="1" dirty="0" smtClean="0">
                <a:solidFill>
                  <a:srgbClr val="3366FF"/>
                </a:solidFill>
              </a:rPr>
              <a:t>Tomorrow</a:t>
            </a:r>
            <a:endParaRPr lang="en-US" b="1" dirty="0">
              <a:solidFill>
                <a:srgbClr val="3366FF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65707" y="1799398"/>
            <a:ext cx="4578293" cy="4767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2012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57200" y="-2819400"/>
            <a:ext cx="10210800" cy="1249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62357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7467600" cy="6909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Map of US 1840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90935"/>
            <a:ext cx="9144000" cy="601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53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Texas: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586332" cy="478628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Under Mexican control</a:t>
            </a:r>
          </a:p>
          <a:p>
            <a:r>
              <a:rPr lang="en-US" i="1" dirty="0" err="1" smtClean="0">
                <a:solidFill>
                  <a:srgbClr val="3366FF"/>
                </a:solidFill>
              </a:rPr>
              <a:t>Tejanos</a:t>
            </a:r>
            <a:r>
              <a:rPr lang="en-US" i="1" dirty="0" smtClean="0"/>
              <a:t> – Spanish speaking inhabitants (people who lived there</a:t>
            </a:r>
            <a:r>
              <a:rPr lang="en-US" i="1" dirty="0" smtClean="0"/>
              <a:t>)</a:t>
            </a:r>
          </a:p>
          <a:p>
            <a:r>
              <a:rPr lang="en-US" dirty="0" smtClean="0"/>
              <a:t>Encouraged Americans to move there because Mexicans to scared to move near Native Americans.</a:t>
            </a:r>
            <a:endParaRPr lang="en-US" dirty="0" smtClean="0"/>
          </a:p>
          <a:p>
            <a:endParaRPr lang="en-US" dirty="0" smtClean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854" y="0"/>
            <a:ext cx="4681146" cy="652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7521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Moving to Texas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Laws: </a:t>
            </a:r>
          </a:p>
          <a:p>
            <a:pPr lvl="1"/>
            <a:r>
              <a:rPr lang="en-US" dirty="0" smtClean="0"/>
              <a:t>Cheap Land </a:t>
            </a:r>
          </a:p>
          <a:p>
            <a:pPr lvl="1"/>
            <a:r>
              <a:rPr lang="en-US" dirty="0" smtClean="0"/>
              <a:t>No Taxes 10 </a:t>
            </a:r>
            <a:r>
              <a:rPr lang="en-US" dirty="0" err="1" smtClean="0"/>
              <a:t>Ypears</a:t>
            </a:r>
            <a:endParaRPr lang="en-US" dirty="0" smtClean="0"/>
          </a:p>
          <a:p>
            <a:r>
              <a:rPr lang="en-US" dirty="0" smtClean="0"/>
              <a:t>Conditions: 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Become Mexican Citizens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Live under Mexican Law</a:t>
            </a:r>
          </a:p>
          <a:p>
            <a:pPr marL="962406" lvl="1" indent="-514350">
              <a:buFont typeface="+mj-lt"/>
              <a:buAutoNum type="arabicPeriod"/>
            </a:pPr>
            <a:r>
              <a:rPr lang="en-US" dirty="0" smtClean="0"/>
              <a:t>Convert to Roman Catholic</a:t>
            </a:r>
          </a:p>
          <a:p>
            <a:pPr marL="448056" lvl="1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84132408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0791" y="41378"/>
            <a:ext cx="640080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53" y="1746848"/>
            <a:ext cx="2698750" cy="2292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9063" y="228523"/>
            <a:ext cx="3090863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9093">
            <a:off x="2303463" y="1939925"/>
            <a:ext cx="6096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3" name="Text Box 18"/>
          <p:cNvSpPr txBox="1">
            <a:spLocks noChangeArrowheads="1"/>
          </p:cNvSpPr>
          <p:nvPr/>
        </p:nvSpPr>
        <p:spPr bwMode="auto">
          <a:xfrm>
            <a:off x="43353" y="1423791"/>
            <a:ext cx="2357437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000066"/>
                </a:solidFill>
                <a:latin typeface="Cooper Black" charset="0"/>
              </a:rPr>
              <a:t>Amigos!</a:t>
            </a:r>
            <a:r>
              <a:rPr lang="en-US" sz="3200" dirty="0">
                <a:solidFill>
                  <a:srgbClr val="000066"/>
                </a:solidFill>
                <a:latin typeface="Arial Black" charset="0"/>
              </a:rPr>
              <a:t>  </a:t>
            </a:r>
          </a:p>
        </p:txBody>
      </p:sp>
      <p:pic>
        <p:nvPicPr>
          <p:cNvPr id="4506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4991"/>
            <a:ext cx="3276600" cy="2930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2" descr="arrow animations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78218">
            <a:off x="3632796" y="1390399"/>
            <a:ext cx="1068388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599" y="4419600"/>
            <a:ext cx="586740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i="1" dirty="0" err="1" smtClean="0">
                <a:solidFill>
                  <a:srgbClr val="3366FF"/>
                </a:solidFill>
              </a:rPr>
              <a:t>Empresarios</a:t>
            </a:r>
            <a:r>
              <a:rPr lang="en-US" sz="3200" i="1" dirty="0" smtClean="0"/>
              <a:t> – “Agents” or “Contractors” who got people to settle the </a:t>
            </a:r>
            <a:r>
              <a:rPr lang="en-US" sz="3200" i="1" dirty="0" smtClean="0"/>
              <a:t>land </a:t>
            </a:r>
            <a:r>
              <a:rPr lang="en-US" sz="3200" dirty="0" smtClean="0"/>
              <a:t>(Stephen Austin – Successful)</a:t>
            </a:r>
            <a:endParaRPr lang="en-US" sz="3200" i="1" dirty="0"/>
          </a:p>
        </p:txBody>
      </p:sp>
    </p:spTree>
    <p:extLst>
      <p:ext uri="{BB962C8B-B14F-4D97-AF65-F5344CB8AC3E}">
        <p14:creationId xmlns:p14="http://schemas.microsoft.com/office/powerpoint/2010/main" val="30288491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62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2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84513"/>
            <a:ext cx="4495800" cy="4021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33" name="Text Box 10"/>
          <p:cNvSpPr txBox="1">
            <a:spLocks noChangeArrowheads="1"/>
          </p:cNvSpPr>
          <p:nvPr/>
        </p:nvSpPr>
        <p:spPr bwMode="auto">
          <a:xfrm>
            <a:off x="871538" y="304800"/>
            <a:ext cx="29352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000066"/>
              </a:solidFill>
              <a:latin typeface="Arial Black" charset="0"/>
            </a:endParaRP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Please Help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Develop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our Land.</a:t>
            </a:r>
          </a:p>
        </p:txBody>
      </p:sp>
      <p:pic>
        <p:nvPicPr>
          <p:cNvPr id="48134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5" name="Picture 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6" name="Picture 1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7" name="Picture 1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8" name="Picture 1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39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0" name="Picture 1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1" name="Picture 1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2" name="Picture 1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3" name="Picture 2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4" name="Picture 2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5" name="Picture 2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295400"/>
            <a:ext cx="273685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6" name="Picture 2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5410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47" name="Picture 2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609600"/>
            <a:ext cx="45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8148" name="Text Box 25"/>
          <p:cNvSpPr txBox="1">
            <a:spLocks noChangeArrowheads="1"/>
          </p:cNvSpPr>
          <p:nvPr/>
        </p:nvSpPr>
        <p:spPr bwMode="auto">
          <a:xfrm>
            <a:off x="4338638" y="0"/>
            <a:ext cx="4805362" cy="1098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6600">
                <a:solidFill>
                  <a:srgbClr val="000066"/>
                </a:solidFill>
                <a:latin typeface="Cooper Black" charset="0"/>
              </a:rPr>
              <a:t> Incentives</a:t>
            </a:r>
          </a:p>
        </p:txBody>
      </p:sp>
      <p:pic>
        <p:nvPicPr>
          <p:cNvPr id="48149" name="Picture 24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4267200"/>
            <a:ext cx="5105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0" name="Picture 29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5029200"/>
            <a:ext cx="2003425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1" name="Picture 27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4495800"/>
            <a:ext cx="3048000" cy="2589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2" name="Picture 3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409093">
            <a:off x="8016875" y="5213350"/>
            <a:ext cx="542925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8153" name="Picture 28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327150"/>
            <a:ext cx="2438400" cy="309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59730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Lets Review Some of the Movements…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600200"/>
            <a:ext cx="9296143" cy="4909387"/>
          </a:xfrm>
        </p:spPr>
        <p:txBody>
          <a:bodyPr>
            <a:normAutofit fontScale="92500" lnSpcReduction="20000"/>
          </a:bodyPr>
          <a:lstStyle/>
          <a:p>
            <a:pPr marL="3657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Temperance Movement - </a:t>
            </a:r>
          </a:p>
          <a:p>
            <a:pPr marL="36576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Prison Reform - </a:t>
            </a:r>
          </a:p>
          <a:p>
            <a:pPr marL="36576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Education Reform - </a:t>
            </a:r>
          </a:p>
          <a:p>
            <a:pPr marL="36576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Women’s Education - </a:t>
            </a:r>
          </a:p>
          <a:p>
            <a:pPr marL="36576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Women getting better rights - </a:t>
            </a:r>
          </a:p>
          <a:p>
            <a:pPr marL="36576" indent="0">
              <a:buNone/>
            </a:pPr>
            <a:endParaRPr lang="en-US" dirty="0" smtClean="0">
              <a:solidFill>
                <a:srgbClr val="000000"/>
              </a:solidFill>
            </a:endParaRPr>
          </a:p>
          <a:p>
            <a:pPr marL="36576" indent="0">
              <a:buNone/>
            </a:pPr>
            <a:r>
              <a:rPr lang="en-US" dirty="0" smtClean="0">
                <a:solidFill>
                  <a:srgbClr val="000000"/>
                </a:solidFill>
              </a:rPr>
              <a:t>Abolition -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2832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62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871538" y="304800"/>
            <a:ext cx="29352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000066"/>
              </a:solidFill>
              <a:latin typeface="Arial Black" charset="0"/>
            </a:endParaRP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Please Help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Develop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our Land.</a:t>
            </a:r>
          </a:p>
        </p:txBody>
      </p:sp>
      <p:pic>
        <p:nvPicPr>
          <p:cNvPr id="4915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59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4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5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6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7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8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69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429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0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1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"/>
            <a:ext cx="45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2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3962400"/>
            <a:ext cx="4811713" cy="4049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9173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609600"/>
            <a:ext cx="45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283194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7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62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81" name="Text Box 5"/>
          <p:cNvSpPr txBox="1">
            <a:spLocks noChangeArrowheads="1"/>
          </p:cNvSpPr>
          <p:nvPr/>
        </p:nvSpPr>
        <p:spPr bwMode="auto">
          <a:xfrm>
            <a:off x="871538" y="304800"/>
            <a:ext cx="2935287" cy="201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000066"/>
              </a:solidFill>
              <a:latin typeface="Arial Black" charset="0"/>
            </a:endParaRP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Please Help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Develop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our Land.</a:t>
            </a:r>
          </a:p>
        </p:txBody>
      </p:sp>
      <p:pic>
        <p:nvPicPr>
          <p:cNvPr id="5018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3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5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7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8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9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0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1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2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3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0"/>
            <a:ext cx="3429000" cy="410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4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9624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5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"/>
            <a:ext cx="45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96" name="Picture 21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0" y="-609600"/>
            <a:ext cx="45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97" name="Text Box 28"/>
          <p:cNvSpPr txBox="1">
            <a:spLocks noChangeArrowheads="1"/>
          </p:cNvSpPr>
          <p:nvPr/>
        </p:nvSpPr>
        <p:spPr bwMode="auto">
          <a:xfrm>
            <a:off x="4800600" y="3733800"/>
            <a:ext cx="4164013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eaLnBrk="1" hangingPunct="1"/>
            <a:r>
              <a:rPr lang="en-US" sz="5400">
                <a:solidFill>
                  <a:srgbClr val="990000"/>
                </a:solidFill>
                <a:latin typeface="Cooper Black" charset="0"/>
              </a:rPr>
              <a:t>POLITICAL</a:t>
            </a:r>
          </a:p>
        </p:txBody>
      </p:sp>
      <p:pic>
        <p:nvPicPr>
          <p:cNvPr id="50198" name="Picture 1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572000"/>
            <a:ext cx="5943600" cy="351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812855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62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05" name="Text Box 5"/>
          <p:cNvSpPr txBox="1">
            <a:spLocks noChangeArrowheads="1"/>
          </p:cNvSpPr>
          <p:nvPr/>
        </p:nvSpPr>
        <p:spPr bwMode="auto">
          <a:xfrm>
            <a:off x="871538" y="271463"/>
            <a:ext cx="29352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000066"/>
              </a:solidFill>
              <a:latin typeface="Arial Black" charset="0"/>
            </a:endParaRP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Please Help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Develop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our Land.</a:t>
            </a:r>
          </a:p>
        </p:txBody>
      </p:sp>
      <p:pic>
        <p:nvPicPr>
          <p:cNvPr id="5120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8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09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2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3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4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5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6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7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117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8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19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"/>
            <a:ext cx="45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0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457200"/>
            <a:ext cx="45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1" name="Picture 2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3733800"/>
            <a:ext cx="1820863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2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4924425"/>
            <a:ext cx="2438400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23" name="Text Box 30"/>
          <p:cNvSpPr txBox="1">
            <a:spLocks noChangeArrowheads="1"/>
          </p:cNvSpPr>
          <p:nvPr/>
        </p:nvSpPr>
        <p:spPr bwMode="auto">
          <a:xfrm>
            <a:off x="6819900" y="3962400"/>
            <a:ext cx="2238375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6600">
                <a:solidFill>
                  <a:srgbClr val="000066"/>
                </a:solidFill>
                <a:latin typeface="Cooper Black" charset="0"/>
              </a:rPr>
              <a:t>LOW</a:t>
            </a:r>
          </a:p>
          <a:p>
            <a:pPr algn="ctr" eaLnBrk="1" hangingPunct="1"/>
            <a:endParaRPr lang="en-US" sz="4800">
              <a:solidFill>
                <a:srgbClr val="990000"/>
              </a:solidFill>
              <a:latin typeface="Cooper Black" charset="0"/>
            </a:endParaRPr>
          </a:p>
        </p:txBody>
      </p:sp>
      <p:pic>
        <p:nvPicPr>
          <p:cNvPr id="51224" name="Picture 2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02425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962400"/>
            <a:ext cx="18669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228600"/>
            <a:ext cx="3962400" cy="320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76600"/>
            <a:ext cx="4495800" cy="402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Text Box 5"/>
          <p:cNvSpPr txBox="1">
            <a:spLocks noChangeArrowheads="1"/>
          </p:cNvSpPr>
          <p:nvPr/>
        </p:nvSpPr>
        <p:spPr bwMode="auto">
          <a:xfrm>
            <a:off x="871538" y="271463"/>
            <a:ext cx="2935287" cy="2014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>
              <a:solidFill>
                <a:srgbClr val="000066"/>
              </a:solidFill>
              <a:latin typeface="Arial Black" charset="0"/>
            </a:endParaRP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Please Help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Develop </a:t>
            </a:r>
          </a:p>
          <a:p>
            <a:pPr algn="ctr" eaLnBrk="1" hangingPunct="1"/>
            <a:r>
              <a:rPr lang="en-US" sz="3600">
                <a:solidFill>
                  <a:srgbClr val="990000"/>
                </a:solidFill>
                <a:latin typeface="Cooper Black" charset="0"/>
              </a:rPr>
              <a:t>our Land.</a:t>
            </a:r>
          </a:p>
        </p:txBody>
      </p:sp>
      <p:pic>
        <p:nvPicPr>
          <p:cNvPr id="52230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1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6670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2590800"/>
            <a:ext cx="576263" cy="809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3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79413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5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6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7" name="Picture 1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8" name="Picture 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9906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39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19050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0" name="Picture 1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81200"/>
            <a:ext cx="32543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1" name="Picture 1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0"/>
            <a:ext cx="311785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2" name="Picture 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267200"/>
            <a:ext cx="4572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3" name="Picture 1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533400"/>
            <a:ext cx="457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4" name="Picture 2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-457200"/>
            <a:ext cx="4572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5" name="Picture 2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581400"/>
            <a:ext cx="4572000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2246" name="Picture 23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581400"/>
            <a:ext cx="44958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033213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>
                <a:solidFill>
                  <a:srgbClr val="F7DF56"/>
                </a:solidFill>
                <a:latin typeface="Cooper Black" charset="0"/>
                <a:cs typeface="Arial" charset="0"/>
              </a:rPr>
              <a:t>Americans Outnumber Mexicans</a:t>
            </a:r>
            <a:br>
              <a:rPr lang="en-US" sz="4000" dirty="0">
                <a:solidFill>
                  <a:srgbClr val="F7DF56"/>
                </a:solidFill>
                <a:latin typeface="Cooper Black" charset="0"/>
                <a:cs typeface="Arial" charset="0"/>
              </a:rPr>
            </a:br>
            <a:r>
              <a:rPr lang="en-US" sz="4000" dirty="0">
                <a:solidFill>
                  <a:srgbClr val="F7DF56"/>
                </a:solidFill>
                <a:latin typeface="Cooper Black" charset="0"/>
                <a:cs typeface="Arial" charset="0"/>
              </a:rPr>
              <a:t>1830</a:t>
            </a:r>
          </a:p>
        </p:txBody>
      </p:sp>
      <p:pic>
        <p:nvPicPr>
          <p:cNvPr id="55299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286000"/>
            <a:ext cx="1325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0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6038" y="2286000"/>
            <a:ext cx="1325562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1" name="Picture 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914400"/>
            <a:ext cx="1828800" cy="1176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2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475" y="914400"/>
            <a:ext cx="176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3" name="Picture 1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2133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4" name="Picture 2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3733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2578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6" name="Picture 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133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7" name="Picture 2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2133600"/>
            <a:ext cx="1600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8" name="Picture 2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3733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09" name="Picture 2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37338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0" name="Picture 2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1" name="Picture 2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53340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2" name="Picture 3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1371600"/>
            <a:ext cx="2895600" cy="288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3" name="Picture 3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81600"/>
            <a:ext cx="5334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4" name="Picture 3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4114800"/>
            <a:ext cx="2073275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5" name="Picture 3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962400"/>
            <a:ext cx="1325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6" name="Picture 3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962400"/>
            <a:ext cx="1325563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317" name="Picture 3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2209800"/>
            <a:ext cx="762000" cy="490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863779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565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057400"/>
            <a:ext cx="457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598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200400"/>
            <a:ext cx="5029200" cy="3657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399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257175"/>
            <a:ext cx="3352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9400" name="Text Box 11"/>
          <p:cNvSpPr txBox="1">
            <a:spLocks noChangeArrowheads="1"/>
          </p:cNvSpPr>
          <p:nvPr/>
        </p:nvSpPr>
        <p:spPr bwMode="auto">
          <a:xfrm>
            <a:off x="3657600" y="2071688"/>
            <a:ext cx="5229225" cy="112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3600" dirty="0">
                <a:solidFill>
                  <a:srgbClr val="990000"/>
                </a:solidFill>
                <a:latin typeface="Arial Black" charset="0"/>
              </a:rPr>
              <a:t>    </a:t>
            </a:r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charset="0"/>
              </a:rPr>
              <a:t>No More American</a:t>
            </a:r>
          </a:p>
          <a:p>
            <a:pPr algn="ctr" eaLnBrk="1" hangingPunct="1"/>
            <a:r>
              <a:rPr lang="en-US" sz="3200" dirty="0">
                <a:solidFill>
                  <a:schemeClr val="accent2">
                    <a:lumMod val="60000"/>
                    <a:lumOff val="40000"/>
                  </a:schemeClr>
                </a:solidFill>
                <a:latin typeface="Cooper Black" charset="0"/>
              </a:rPr>
              <a:t>      Immigration to Texas</a:t>
            </a:r>
          </a:p>
        </p:txBody>
      </p:sp>
      <p:pic>
        <p:nvPicPr>
          <p:cNvPr id="59401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4138"/>
            <a:ext cx="1905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9402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533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64085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0"/>
            <a:ext cx="3565525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057400"/>
            <a:ext cx="457200" cy="176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191000"/>
            <a:ext cx="2598738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2286000"/>
            <a:ext cx="2514600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2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-257175"/>
            <a:ext cx="3352800" cy="284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3" name="Text Box 8"/>
          <p:cNvSpPr txBox="1">
            <a:spLocks noChangeArrowheads="1"/>
          </p:cNvSpPr>
          <p:nvPr/>
        </p:nvSpPr>
        <p:spPr bwMode="auto">
          <a:xfrm>
            <a:off x="4057650" y="2286000"/>
            <a:ext cx="501015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4800" dirty="0">
                <a:solidFill>
                  <a:srgbClr val="990000"/>
                </a:solidFill>
                <a:latin typeface="Arial Black" charset="0"/>
              </a:rPr>
              <a:t> </a:t>
            </a:r>
            <a:r>
              <a:rPr lang="en-US" sz="4800" dirty="0">
                <a:solidFill>
                  <a:srgbClr val="F7DF56"/>
                </a:solidFill>
                <a:latin typeface="Arial Black" charset="0"/>
              </a:rPr>
              <a:t> </a:t>
            </a:r>
            <a:r>
              <a:rPr lang="en-US" sz="4400" dirty="0">
                <a:solidFill>
                  <a:srgbClr val="F7DF56"/>
                </a:solidFill>
                <a:latin typeface="Cooper Black" charset="0"/>
              </a:rPr>
              <a:t>No More </a:t>
            </a:r>
          </a:p>
          <a:p>
            <a:pPr algn="ctr" eaLnBrk="1" hangingPunct="1"/>
            <a:r>
              <a:rPr lang="en-US" sz="4400" dirty="0">
                <a:solidFill>
                  <a:srgbClr val="F7DF56"/>
                </a:solidFill>
                <a:latin typeface="Cooper Black" charset="0"/>
              </a:rPr>
              <a:t>Self-Government</a:t>
            </a:r>
          </a:p>
          <a:p>
            <a:pPr algn="ctr" eaLnBrk="1" hangingPunct="1"/>
            <a:r>
              <a:rPr lang="en-US" sz="3200" dirty="0">
                <a:solidFill>
                  <a:srgbClr val="F7DF56"/>
                </a:solidFill>
                <a:latin typeface="Cooper Black" charset="0"/>
              </a:rPr>
              <a:t>      </a:t>
            </a:r>
          </a:p>
        </p:txBody>
      </p:sp>
      <p:pic>
        <p:nvPicPr>
          <p:cNvPr id="60424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84138"/>
            <a:ext cx="1905000" cy="189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5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3733800"/>
            <a:ext cx="3276600" cy="3148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0426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609600"/>
            <a:ext cx="533400" cy="34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98561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Crash Course – Texas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This will review what we just learned and introduce what we will do tomorrow.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>
                <a:hlinkClick r:id="rId2"/>
              </a:rPr>
              <a:t>https://www.youtube.com/watch?v=tkdF8pOFUfI&amp;list=</a:t>
            </a:r>
            <a:r>
              <a:rPr lang="en-US" dirty="0" smtClean="0">
                <a:hlinkClick r:id="rId2"/>
              </a:rPr>
              <a:t>PL8dPuuaLjXtMwmepBjTSG593eG7ObzO7s</a:t>
            </a:r>
            <a:endParaRPr lang="en-US" dirty="0" smtClean="0"/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8312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811370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Do Now: Answer these questions (True/False) to the best of your knowledge – guess if you have to! </a:t>
            </a:r>
            <a:endParaRPr 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811370"/>
            <a:ext cx="9144000" cy="5046629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en-US" dirty="0">
                <a:solidFill>
                  <a:srgbClr val="FF6600"/>
                </a:solidFill>
              </a:rPr>
              <a:t>The Mexican government invited American citizens to come live in Texas, an area of land they owned. </a:t>
            </a:r>
          </a:p>
          <a:p>
            <a:pPr marL="36576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0"/>
            <a:r>
              <a:rPr lang="en-US" dirty="0">
                <a:solidFill>
                  <a:srgbClr val="FF6600"/>
                </a:solidFill>
              </a:rPr>
              <a:t>Texans lost a battle against Mexican soldiers by having every single one of their soldiers killed. </a:t>
            </a:r>
          </a:p>
          <a:p>
            <a:pPr marL="36576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0"/>
            <a:r>
              <a:rPr lang="en-US" dirty="0">
                <a:solidFill>
                  <a:srgbClr val="FF6600"/>
                </a:solidFill>
              </a:rPr>
              <a:t>It’s is impossible to lose </a:t>
            </a:r>
            <a:r>
              <a:rPr lang="en-US" dirty="0" smtClean="0">
                <a:solidFill>
                  <a:srgbClr val="FF6600"/>
                </a:solidFill>
              </a:rPr>
              <a:t>a small </a:t>
            </a:r>
            <a:r>
              <a:rPr lang="en-US" dirty="0">
                <a:solidFill>
                  <a:srgbClr val="FF6600"/>
                </a:solidFill>
              </a:rPr>
              <a:t>battle, and have it be a good thing for the war. </a:t>
            </a:r>
          </a:p>
          <a:p>
            <a:pPr marL="36576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0"/>
            <a:r>
              <a:rPr lang="en-US" dirty="0">
                <a:solidFill>
                  <a:srgbClr val="FF6600"/>
                </a:solidFill>
              </a:rPr>
              <a:t>The battle that eventually won the war for the Texans lasted only 18 minutes, they killed 700 Mexicans, captured 700, and lost only 9 soldiers in the process.</a:t>
            </a:r>
          </a:p>
          <a:p>
            <a:pPr marL="36576" indent="0">
              <a:buNone/>
            </a:pPr>
            <a:endParaRPr lang="en-US" dirty="0">
              <a:solidFill>
                <a:srgbClr val="FF6600"/>
              </a:solidFill>
            </a:endParaRPr>
          </a:p>
          <a:p>
            <a:pPr lvl="0"/>
            <a:r>
              <a:rPr lang="en-US" dirty="0">
                <a:solidFill>
                  <a:srgbClr val="FF6600"/>
                </a:solidFill>
              </a:rPr>
              <a:t>When Texas won their independence </a:t>
            </a:r>
            <a:r>
              <a:rPr lang="en-US" dirty="0" smtClean="0">
                <a:solidFill>
                  <a:srgbClr val="FF6600"/>
                </a:solidFill>
              </a:rPr>
              <a:t>then </a:t>
            </a:r>
            <a:r>
              <a:rPr lang="en-US" dirty="0">
                <a:solidFill>
                  <a:srgbClr val="FF6600"/>
                </a:solidFill>
              </a:rPr>
              <a:t>immediately were accepted as a new state in the US. </a:t>
            </a:r>
          </a:p>
          <a:p>
            <a:pPr marL="36576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96200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0" y="2505044"/>
            <a:ext cx="7924800" cy="3621119"/>
          </a:xfrm>
        </p:spPr>
        <p:txBody>
          <a:bodyPr/>
          <a:lstStyle/>
          <a:p>
            <a:pPr marL="36576" indent="0">
              <a:buNone/>
            </a:pPr>
            <a:r>
              <a:rPr lang="en-US" dirty="0"/>
              <a:t>Objectives: Students will be able to...(1) Describe how we acquired Texas (2) identify major battles (Alamo, San Jacinto, Goliad</a:t>
            </a:r>
            <a:r>
              <a:rPr lang="en-US" dirty="0" smtClean="0"/>
              <a:t>)</a:t>
            </a:r>
          </a:p>
          <a:p>
            <a:pPr marL="36576" indent="0">
              <a:buNone/>
            </a:pPr>
            <a:endParaRPr lang="en-US" dirty="0"/>
          </a:p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b="1" dirty="0" smtClean="0">
                <a:solidFill>
                  <a:srgbClr val="FF0000"/>
                </a:solidFill>
              </a:rPr>
              <a:t>Homework: 9.3 DUE TUESDAY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323852"/>
            <a:ext cx="922500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Essential Question: how did the Mexican War go? 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19201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3999" cy="2486199"/>
          </a:xfrm>
        </p:spPr>
        <p:txBody>
          <a:bodyPr>
            <a:noAutofit/>
          </a:bodyPr>
          <a:lstStyle/>
          <a:p>
            <a:pPr algn="ctr"/>
            <a:endParaRPr lang="en-US" sz="28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2947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Santa Anna – President of Mexico</a:t>
            </a:r>
          </a:p>
          <a:p>
            <a:pPr lvl="1"/>
            <a:r>
              <a:rPr lang="en-US" dirty="0" smtClean="0"/>
              <a:t>Arrests  Stephen Austin and takes over Mexico</a:t>
            </a:r>
          </a:p>
          <a:p>
            <a:r>
              <a:rPr lang="en-US" dirty="0" smtClean="0"/>
              <a:t>Once Austin released he realizes war with Mexico is necessary!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51876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4356496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FFFF00"/>
                </a:solidFill>
              </a:rPr>
              <a:t>Read </a:t>
            </a:r>
            <a:r>
              <a:rPr lang="en-US" sz="3600" b="1" dirty="0" smtClean="0">
                <a:solidFill>
                  <a:srgbClr val="FFFF00"/>
                </a:solidFill>
              </a:rPr>
              <a:t>about </a:t>
            </a:r>
            <a:r>
              <a:rPr lang="en-US" sz="3600" b="1" dirty="0" smtClean="0">
                <a:solidFill>
                  <a:srgbClr val="FFFF00"/>
                </a:solidFill>
              </a:rPr>
              <a:t>the assigned battle in your group and answer the following:</a:t>
            </a:r>
            <a:br>
              <a:rPr lang="en-US" sz="3600" b="1" dirty="0" smtClean="0">
                <a:solidFill>
                  <a:srgbClr val="FFFF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1.  Which famous people were involved? (Why were they famous?)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2. Who won the battle(s)?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3. Why were they important? </a:t>
            </a:r>
            <a:br>
              <a:rPr lang="en-US" sz="3600" b="1" dirty="0" smtClean="0">
                <a:solidFill>
                  <a:srgbClr val="FF0000"/>
                </a:solidFill>
              </a:rPr>
            </a:br>
            <a:r>
              <a:rPr lang="en-US" sz="3600" b="1" dirty="0" smtClean="0">
                <a:solidFill>
                  <a:srgbClr val="FF0000"/>
                </a:solidFill>
              </a:rPr>
              <a:t>4. Is there anything else your group mates should know? </a:t>
            </a:r>
            <a:endParaRPr lang="en-US" sz="3600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4631134"/>
            <a:ext cx="7924800" cy="2226866"/>
          </a:xfrm>
        </p:spPr>
        <p:txBody>
          <a:bodyPr>
            <a:normAutofit/>
          </a:bodyPr>
          <a:lstStyle/>
          <a:p>
            <a:pPr marL="550926" indent="-514350">
              <a:buFont typeface="+mj-lt"/>
              <a:buAutoNum type="arabicPeriod"/>
            </a:pPr>
            <a:r>
              <a:rPr lang="en-US" dirty="0" smtClean="0"/>
              <a:t>Early Part of War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Alamo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Goliad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San Jacinto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46408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5" descr="http://ecx.images-amazon.com/images/I/615%2BeTv9JwL._SL500_SS500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66800" y="3352800"/>
            <a:ext cx="8534400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105400" cy="3676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6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9688" y="3182938"/>
            <a:ext cx="1509712" cy="4437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7" name="Picture 1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90488"/>
            <a:ext cx="3429000" cy="3414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8" name="Picture 1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204091">
            <a:off x="8839200" y="0"/>
            <a:ext cx="1128713" cy="443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4759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11750" y="3657600"/>
            <a:ext cx="4108450" cy="541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4483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200"/>
            <a:ext cx="51816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9" name="Rectangle 5"/>
          <p:cNvSpPr>
            <a:spLocks noChangeArrowheads="1"/>
          </p:cNvSpPr>
          <p:nvPr/>
        </p:nvSpPr>
        <p:spPr bwMode="auto">
          <a:xfrm>
            <a:off x="5334000" y="287606"/>
            <a:ext cx="3892550" cy="6247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4000" dirty="0">
                <a:solidFill>
                  <a:srgbClr val="CC0000"/>
                </a:solidFill>
                <a:latin typeface="Cooper Black" charset="0"/>
              </a:rPr>
              <a:t>February 23 – March 6, 1836 </a:t>
            </a:r>
          </a:p>
          <a:p>
            <a:r>
              <a:rPr lang="en-US" sz="3200" dirty="0">
                <a:solidFill>
                  <a:srgbClr val="FFFFFF"/>
                </a:solidFill>
                <a:latin typeface="Cooper Black" charset="0"/>
              </a:rPr>
              <a:t>was a pivotal event in the Texas Revolution. Following a 13-day siege, Mexican troops launched an assault on the Alamo Mission near  </a:t>
            </a:r>
            <a:r>
              <a:rPr lang="en-US" sz="3200" dirty="0">
                <a:solidFill>
                  <a:srgbClr val="CC0000"/>
                </a:solidFill>
                <a:latin typeface="Cooper Black" charset="0"/>
              </a:rPr>
              <a:t>San Antonio</a:t>
            </a:r>
          </a:p>
        </p:txBody>
      </p:sp>
      <p:pic>
        <p:nvPicPr>
          <p:cNvPr id="75780" name="Picture 5" descr="http://upload.wikimedia.org/wikipedia/en/thumb/a/a2/San_Antonio_Spurs.svg/200px-San_Antonio_Spurs.sv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9488" y="5943600"/>
            <a:ext cx="1662112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40178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4"/>
          <p:cNvSpPr>
            <a:spLocks noChangeArrowheads="1"/>
          </p:cNvSpPr>
          <p:nvPr/>
        </p:nvSpPr>
        <p:spPr bwMode="auto">
          <a:xfrm>
            <a:off x="5257800" y="-7938"/>
            <a:ext cx="39624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800" dirty="0">
                <a:solidFill>
                  <a:srgbClr val="FFFFFF"/>
                </a:solidFill>
                <a:latin typeface="Cooper Black" charset="0"/>
              </a:rPr>
              <a:t>In the early morning hours of March 6, the Mexican Army advanced on the Alamo and killed approximately 200 Texans. After the battle, the Texan bodies were burned.</a:t>
            </a:r>
            <a:r>
              <a:rPr lang="en-US" sz="2400" dirty="0">
                <a:solidFill>
                  <a:srgbClr val="FFFFFF"/>
                </a:solidFill>
                <a:latin typeface="Cooper Black" charset="0"/>
              </a:rPr>
              <a:t> </a:t>
            </a:r>
          </a:p>
        </p:txBody>
      </p:sp>
      <p:pic>
        <p:nvPicPr>
          <p:cNvPr id="768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9225" y="3962400"/>
            <a:ext cx="3914775" cy="289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680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533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13669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6200" y="-76200"/>
            <a:ext cx="5334000" cy="739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0"/>
            <a:ext cx="38862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2971800"/>
            <a:ext cx="3276600" cy="425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9" name="Picture 2" descr="American Flag animate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0"/>
            <a:ext cx="1408113" cy="120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25979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885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52400"/>
            <a:ext cx="9296400" cy="750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8851" name="Rectangle 2"/>
          <p:cNvSpPr>
            <a:spLocks noChangeArrowheads="1"/>
          </p:cNvSpPr>
          <p:nvPr/>
        </p:nvSpPr>
        <p:spPr bwMode="auto">
          <a:xfrm>
            <a:off x="0" y="6096000"/>
            <a:ext cx="5257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dirty="0" smtClean="0"/>
              <a:t>http://</a:t>
            </a:r>
            <a:r>
              <a:rPr lang="en-US" dirty="0" err="1" smtClean="0"/>
              <a:t>www.youtube.com</a:t>
            </a:r>
            <a:r>
              <a:rPr lang="en-US" dirty="0" smtClean="0"/>
              <a:t>/</a:t>
            </a:r>
            <a:r>
              <a:rPr lang="en-US" dirty="0" err="1" smtClean="0"/>
              <a:t>watch?v</a:t>
            </a:r>
            <a:r>
              <a:rPr lang="en-US" dirty="0" smtClean="0"/>
              <a:t>=</a:t>
            </a:r>
            <a:r>
              <a:rPr lang="en-US" dirty="0" err="1" smtClean="0"/>
              <a:t>vAMZQlAQAyQ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8221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08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0899" name="Rectangle 4"/>
          <p:cNvSpPr>
            <a:spLocks noChangeArrowheads="1"/>
          </p:cNvSpPr>
          <p:nvPr/>
        </p:nvSpPr>
        <p:spPr bwMode="auto">
          <a:xfrm>
            <a:off x="0" y="5287963"/>
            <a:ext cx="9144000" cy="1465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dirty="0">
                <a:latin typeface="Arial Black" charset="0"/>
              </a:rPr>
              <a:t>The </a:t>
            </a:r>
            <a:r>
              <a:rPr lang="en-US" b="1" dirty="0">
                <a:latin typeface="Arial Black" charset="0"/>
              </a:rPr>
              <a:t>Battle of San Jacinto</a:t>
            </a:r>
            <a:r>
              <a:rPr lang="en-US" dirty="0">
                <a:latin typeface="Arial Black" charset="0"/>
              </a:rPr>
              <a:t>, fought on April 21, 1836, was the decisive battle of the Texas Revolution. Led by General Sam Houston, the Texas Army engaged and defeated General Santa Anna's Mexican forces in a fight that lasted just eighteen minutes. About 700 of the Mexican soldiers were killed and 730 captured, while only nine Texans died.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313805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23" name="Rectangle 4"/>
          <p:cNvSpPr>
            <a:spLocks noChangeArrowheads="1"/>
          </p:cNvSpPr>
          <p:nvPr/>
        </p:nvSpPr>
        <p:spPr bwMode="auto">
          <a:xfrm>
            <a:off x="0" y="5089525"/>
            <a:ext cx="9144000" cy="161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r>
              <a:rPr lang="en-US" sz="2000" dirty="0">
                <a:solidFill>
                  <a:srgbClr val="FFFFFF"/>
                </a:solidFill>
                <a:latin typeface="Arial Black" charset="0"/>
              </a:rPr>
              <a:t>Santa Anna, the President of Mexico, was captured the following day and held as a prisoner of war. Three weeks later, he signed a peace treaty that dictated that the Mexican army leave the region, paving the way for the Republic of Texas to become an independent country. </a:t>
            </a:r>
          </a:p>
        </p:txBody>
      </p:sp>
    </p:spTree>
    <p:extLst>
      <p:ext uri="{BB962C8B-B14F-4D97-AF65-F5344CB8AC3E}">
        <p14:creationId xmlns:p14="http://schemas.microsoft.com/office/powerpoint/2010/main" val="1288738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Republic of Texas (1836)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403543" cy="4525963"/>
          </a:xfrm>
        </p:spPr>
        <p:txBody>
          <a:bodyPr/>
          <a:lstStyle/>
          <a:p>
            <a:r>
              <a:rPr lang="en-US" dirty="0" smtClean="0"/>
              <a:t>Becomes own country first….</a:t>
            </a:r>
          </a:p>
          <a:p>
            <a:r>
              <a:rPr lang="en-US" dirty="0" smtClean="0"/>
              <a:t>Vote SAM HOUSTON President</a:t>
            </a:r>
          </a:p>
          <a:p>
            <a:r>
              <a:rPr lang="en-US" dirty="0" smtClean="0"/>
              <a:t>Vote for </a:t>
            </a:r>
            <a:r>
              <a:rPr lang="en-US" b="1" i="1" dirty="0" smtClean="0"/>
              <a:t>annexation</a:t>
            </a:r>
            <a:endParaRPr lang="en-US" dirty="0"/>
          </a:p>
          <a:p>
            <a:pPr lvl="1"/>
            <a:r>
              <a:rPr lang="en-US" dirty="0" smtClean="0"/>
              <a:t>Definition – Become part of US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1761" y="1417637"/>
            <a:ext cx="4192239" cy="470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231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Essential Question: What was life like on the Oregon Trail?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4749175" cy="5257800"/>
          </a:xfrm>
        </p:spPr>
        <p:txBody>
          <a:bodyPr>
            <a:normAutofit lnSpcReduction="10000"/>
          </a:bodyPr>
          <a:lstStyle/>
          <a:p>
            <a:pPr marL="36576" indent="0">
              <a:buNone/>
            </a:pPr>
            <a:endParaRPr lang="en-US" dirty="0" smtClean="0"/>
          </a:p>
          <a:p>
            <a:pPr marL="36576" indent="0">
              <a:buNone/>
            </a:pPr>
            <a:r>
              <a:rPr lang="en-US" dirty="0" smtClean="0"/>
              <a:t>Agenda: 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Projects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Manifest Destiny</a:t>
            </a:r>
          </a:p>
          <a:p>
            <a:pPr marL="550926" indent="-514350">
              <a:buFont typeface="+mj-lt"/>
              <a:buAutoNum type="arabicPeriod"/>
            </a:pPr>
            <a:r>
              <a:rPr lang="en-US" dirty="0" smtClean="0"/>
              <a:t>Life on the trail</a:t>
            </a:r>
          </a:p>
          <a:p>
            <a:pPr marL="550926" indent="-514350">
              <a:buFont typeface="+mj-lt"/>
              <a:buAutoNum type="arabicPeriod"/>
            </a:pPr>
            <a:endParaRPr lang="en-US" dirty="0"/>
          </a:p>
          <a:p>
            <a:pPr marL="36576" indent="0">
              <a:buNone/>
            </a:pPr>
            <a:r>
              <a:rPr lang="en-US" dirty="0" smtClean="0"/>
              <a:t>Homework: </a:t>
            </a:r>
          </a:p>
          <a:p>
            <a:pPr marL="550926" indent="-514350">
              <a:buAutoNum type="arabicPeriod"/>
            </a:pPr>
            <a:r>
              <a:rPr lang="en-US" dirty="0" smtClean="0"/>
              <a:t>Oregon Trail Worksheet</a:t>
            </a:r>
          </a:p>
          <a:p>
            <a:pPr marL="550926" indent="-514350">
              <a:buAutoNum type="arabicPeriod"/>
            </a:pPr>
            <a:r>
              <a:rPr lang="en-US" dirty="0" smtClean="0"/>
              <a:t>9.1 Notes Due WEDNESDAY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49175" y="2222785"/>
            <a:ext cx="439482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3366FF"/>
                </a:solidFill>
              </a:rPr>
              <a:t>Objectives: Students will be able to..</a:t>
            </a:r>
            <a:r>
              <a:rPr lang="en-US" sz="2800" dirty="0" smtClean="0">
                <a:solidFill>
                  <a:srgbClr val="3366FF"/>
                </a:solidFill>
              </a:rPr>
              <a:t>.</a:t>
            </a:r>
          </a:p>
          <a:p>
            <a:endParaRPr lang="en-US" sz="2800" dirty="0" smtClean="0">
              <a:solidFill>
                <a:srgbClr val="3366FF"/>
              </a:solidFill>
            </a:endParaRPr>
          </a:p>
          <a:p>
            <a:pPr marL="514350" indent="-514350">
              <a:buAutoNum type="arabicParenBoth"/>
            </a:pPr>
            <a:r>
              <a:rPr lang="en-US" sz="2800" dirty="0" smtClean="0">
                <a:solidFill>
                  <a:srgbClr val="3366FF"/>
                </a:solidFill>
              </a:rPr>
              <a:t>define </a:t>
            </a:r>
            <a:r>
              <a:rPr lang="en-US" sz="2800" dirty="0">
                <a:solidFill>
                  <a:srgbClr val="3366FF"/>
                </a:solidFill>
              </a:rPr>
              <a:t>Manifest Destiny </a:t>
            </a:r>
            <a:endParaRPr lang="en-US" sz="2800" dirty="0" smtClean="0">
              <a:solidFill>
                <a:srgbClr val="3366FF"/>
              </a:solidFill>
            </a:endParaRPr>
          </a:p>
          <a:p>
            <a:pPr marL="514350" indent="-514350">
              <a:buAutoNum type="arabicParenBoth"/>
            </a:pPr>
            <a:r>
              <a:rPr lang="en-US" sz="2800" dirty="0" smtClean="0">
                <a:solidFill>
                  <a:srgbClr val="3366FF"/>
                </a:solidFill>
              </a:rPr>
              <a:t>Analyze a text for key information</a:t>
            </a:r>
            <a:endParaRPr lang="en-US" sz="2800" dirty="0">
              <a:solidFill>
                <a:srgbClr val="3366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30728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Ticket to Leave RAFT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4603951"/>
              </p:ext>
            </p:extLst>
          </p:nvPr>
        </p:nvGraphicFramePr>
        <p:xfrm>
          <a:off x="457200" y="1600200"/>
          <a:ext cx="7467600" cy="42073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66900"/>
                <a:gridCol w="1866900"/>
                <a:gridCol w="1866900"/>
                <a:gridCol w="18669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Role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Audience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Format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</a:t>
                      </a:r>
                      <a:endParaRPr lang="en-US" dirty="0"/>
                    </a:p>
                  </a:txBody>
                  <a:tcPr/>
                </a:tc>
              </a:tr>
              <a:tr h="830049"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</a:t>
                      </a:r>
                      <a:r>
                        <a:rPr lang="en-US" baseline="0" dirty="0" smtClean="0"/>
                        <a:t> Citizen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President Tyler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Email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Texas Independence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933697">
                <a:tc>
                  <a:txBody>
                    <a:bodyPr/>
                    <a:lstStyle/>
                    <a:p>
                      <a:r>
                        <a:rPr lang="en-US" dirty="0" smtClean="0"/>
                        <a:t>Sam 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American Citizen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Text Message (3-4 Sentences)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Battle</a:t>
                      </a:r>
                      <a:r>
                        <a:rPr lang="en-US" baseline="0" dirty="0" smtClean="0"/>
                        <a:t> of the Alamo</a:t>
                      </a:r>
                      <a:endParaRPr lang="en-US" dirty="0"/>
                    </a:p>
                  </a:txBody>
                  <a:tcPr/>
                </a:tc>
              </a:tr>
              <a:tr h="1027066">
                <a:tc>
                  <a:txBody>
                    <a:bodyPr/>
                    <a:lstStyle/>
                    <a:p>
                      <a:r>
                        <a:rPr lang="en-US" dirty="0" smtClean="0"/>
                        <a:t>Mexican Citizen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Tejanos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Facebook</a:t>
                      </a:r>
                      <a:r>
                        <a:rPr lang="en-US" baseline="0" dirty="0" smtClean="0"/>
                        <a:t> Status (3-4 Sentences)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Battle of San Jacinto</a:t>
                      </a:r>
                      <a:r>
                        <a:rPr lang="en-US" baseline="0" dirty="0" smtClean="0"/>
                        <a:t> </a:t>
                      </a:r>
                      <a:endParaRPr lang="en-US" dirty="0"/>
                    </a:p>
                  </a:txBody>
                  <a:tcPr/>
                </a:tc>
              </a:tr>
              <a:tr h="1045740">
                <a:tc>
                  <a:txBody>
                    <a:bodyPr/>
                    <a:lstStyle/>
                    <a:p>
                      <a:r>
                        <a:rPr lang="en-US" dirty="0" smtClean="0"/>
                        <a:t>Santa Anna (Leader of Mexico)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Sam Houston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Letter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The Battle of Goliad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3287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" y="306515"/>
            <a:ext cx="9143999" cy="808450"/>
          </a:xfrm>
        </p:spPr>
        <p:txBody>
          <a:bodyPr/>
          <a:lstStyle/>
          <a:p>
            <a:pPr algn="ctr"/>
            <a:r>
              <a:rPr lang="en-US" b="1" u="sng" dirty="0" smtClean="0"/>
              <a:t>Manifest Destiny</a:t>
            </a: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32480"/>
            <a:ext cx="7924800" cy="2539653"/>
          </a:xfrm>
        </p:spPr>
        <p:txBody>
          <a:bodyPr/>
          <a:lstStyle/>
          <a:p>
            <a:r>
              <a:rPr lang="en-US" dirty="0" smtClean="0"/>
              <a:t>The idea that God had given the continent to Americans to settle west</a:t>
            </a:r>
          </a:p>
          <a:p>
            <a:r>
              <a:rPr lang="en-US" dirty="0" smtClean="0"/>
              <a:t>Set their sights on: </a:t>
            </a:r>
          </a:p>
          <a:p>
            <a:pPr lvl="1"/>
            <a:r>
              <a:rPr lang="en-US" dirty="0" smtClean="0"/>
              <a:t>Oregon</a:t>
            </a:r>
          </a:p>
          <a:p>
            <a:pPr lvl="1"/>
            <a:r>
              <a:rPr lang="en-US" dirty="0" smtClean="0"/>
              <a:t>California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90466" y="2763740"/>
            <a:ext cx="6753533" cy="4094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26104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People who went West…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228018"/>
            <a:ext cx="4162696" cy="4525963"/>
          </a:xfrm>
        </p:spPr>
        <p:txBody>
          <a:bodyPr/>
          <a:lstStyle/>
          <a:p>
            <a:r>
              <a:rPr lang="en-US" i="1" dirty="0" smtClean="0">
                <a:solidFill>
                  <a:srgbClr val="3366FF"/>
                </a:solidFill>
              </a:rPr>
              <a:t>Squatters</a:t>
            </a:r>
            <a:r>
              <a:rPr lang="en-US" i="1" dirty="0" smtClean="0"/>
              <a:t> – </a:t>
            </a:r>
            <a:r>
              <a:rPr lang="en-US" dirty="0" smtClean="0"/>
              <a:t>people who settled on land they </a:t>
            </a:r>
            <a:r>
              <a:rPr lang="en-US" dirty="0" err="1" smtClean="0"/>
              <a:t>didn</a:t>
            </a:r>
            <a:r>
              <a:rPr lang="fr-FR" dirty="0" smtClean="0"/>
              <a:t>’</a:t>
            </a:r>
            <a:r>
              <a:rPr lang="en-US" dirty="0" smtClean="0"/>
              <a:t>t own</a:t>
            </a:r>
            <a:endParaRPr lang="en-US" i="1" dirty="0" smtClean="0"/>
          </a:p>
          <a:p>
            <a:r>
              <a:rPr lang="en-US" i="1" dirty="0" err="1" smtClean="0">
                <a:solidFill>
                  <a:srgbClr val="3366FF"/>
                </a:solidFill>
              </a:rPr>
              <a:t>Overlanders</a:t>
            </a:r>
            <a:r>
              <a:rPr lang="en-US" dirty="0" smtClean="0"/>
              <a:t> – people who found their own way using guidebooks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32300" y="1417637"/>
            <a:ext cx="4711700" cy="4336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9236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do you think were reasons people would want to go west?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4190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 were the dangers? </a:t>
            </a:r>
            <a:br>
              <a:rPr lang="en-US" dirty="0" smtClean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7683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7"/>
            <a:ext cx="4222820" cy="2177483"/>
          </a:xfrm>
        </p:spPr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rgbClr val="FF6600"/>
                </a:solidFill>
              </a:rPr>
              <a:t>New Areas to Settle</a:t>
            </a:r>
            <a:endParaRPr lang="en-US" b="1" u="sng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745067"/>
            <a:ext cx="4222820" cy="3381096"/>
          </a:xfrm>
        </p:spPr>
        <p:txBody>
          <a:bodyPr/>
          <a:lstStyle/>
          <a:p>
            <a:r>
              <a:rPr lang="en-US" dirty="0" smtClean="0"/>
              <a:t>Oregon – US and Britain both owned it</a:t>
            </a:r>
          </a:p>
          <a:p>
            <a:r>
              <a:rPr lang="en-US" dirty="0" smtClean="0"/>
              <a:t>California – Controlled by Mexico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22819" y="0"/>
            <a:ext cx="52144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70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echnic">
  <a:themeElements>
    <a:clrScheme name="Technic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Technic">
      <a:majorFont>
        <a:latin typeface="Franklin Gothic Book"/>
        <a:ea typeface=""/>
        <a:cs typeface=""/>
        <a:font script="Jpan" typeface="ＭＳ Ｐゴシック"/>
        <a:font script="Hang" typeface="HY견고딕"/>
        <a:font script="Hans" typeface="宋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ゴシック"/>
        <a:font script="Hang" typeface="HY중고딕"/>
        <a:font script="Hans" typeface="黑体"/>
        <a:font script="Hant" typeface="微軟正黑體"/>
        <a:font script="Arab" typeface="Tahoma"/>
        <a:font script="Hebr" typeface="Levenim MT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Technic.thmx</Template>
  <TotalTime>3941</TotalTime>
  <Words>906</Words>
  <Application>Microsoft Macintosh PowerPoint</Application>
  <PresentationFormat>On-screen Show (4:3)</PresentationFormat>
  <Paragraphs>161</Paragraphs>
  <Slides>40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1" baseType="lpstr">
      <vt:lpstr>Technic</vt:lpstr>
      <vt:lpstr>Do Now:  1. Write down one nice or fun thing you did over break 2. Take out your Reform Movement Brochure projects from before break.</vt:lpstr>
      <vt:lpstr>Lets Review Some of the Movements…</vt:lpstr>
      <vt:lpstr>PowerPoint Presentation</vt:lpstr>
      <vt:lpstr>Essential Question: What was life like on the Oregon Trail? </vt:lpstr>
      <vt:lpstr>Manifest Destiny</vt:lpstr>
      <vt:lpstr>People who went West…</vt:lpstr>
      <vt:lpstr>What do you think were reasons people would want to go west? </vt:lpstr>
      <vt:lpstr>What were the dangers?  </vt:lpstr>
      <vt:lpstr>New Areas to Settle</vt:lpstr>
      <vt:lpstr>Oregon Trail</vt:lpstr>
      <vt:lpstr>Life on the Trail</vt:lpstr>
      <vt:lpstr>Lets play the game…</vt:lpstr>
      <vt:lpstr>Do Now: Grab a worksheet and complete the ‘Do Now’ </vt:lpstr>
      <vt:lpstr>PowerPoint Presentation</vt:lpstr>
      <vt:lpstr>Map of US 1840</vt:lpstr>
      <vt:lpstr>Texas: </vt:lpstr>
      <vt:lpstr>Moving to Texas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Americans Outnumber Mexicans 1830</vt:lpstr>
      <vt:lpstr>PowerPoint Presentation</vt:lpstr>
      <vt:lpstr>PowerPoint Presentation</vt:lpstr>
      <vt:lpstr>Crash Course – Texas Revolution</vt:lpstr>
      <vt:lpstr>Do Now: Answer these questions (True/False) to the best of your knowledge – guess if you have to! </vt:lpstr>
      <vt:lpstr>PowerPoint Presentation</vt:lpstr>
      <vt:lpstr>Background </vt:lpstr>
      <vt:lpstr>Read about the assigned battle in your group and answer the following: 1.  Which famous people were involved? (Why were they famous?) 2. Who won the battle(s)? 3. Why were they important?  4. Is there anything else your group mates should know?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Republic of Texas (1836)</vt:lpstr>
      <vt:lpstr>Ticket to Leave RAFT</vt:lpstr>
    </vt:vector>
  </TitlesOfParts>
  <Company>Northeastern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 now: What is the Message of this photo? </dc:title>
  <dc:creator>Christopher Collison</dc:creator>
  <cp:lastModifiedBy>Chris Collison</cp:lastModifiedBy>
  <cp:revision>50</cp:revision>
  <dcterms:created xsi:type="dcterms:W3CDTF">2013-01-13T21:55:54Z</dcterms:created>
  <dcterms:modified xsi:type="dcterms:W3CDTF">2015-01-08T13:18:26Z</dcterms:modified>
</cp:coreProperties>
</file>