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3" r:id="rId6"/>
    <p:sldId id="260" r:id="rId7"/>
    <p:sldId id="261" r:id="rId8"/>
    <p:sldId id="262" r:id="rId9"/>
    <p:sldId id="264" r:id="rId10"/>
    <p:sldId id="265" r:id="rId11"/>
    <p:sldId id="270" r:id="rId12"/>
    <p:sldId id="266" r:id="rId13"/>
    <p:sldId id="267" r:id="rId14"/>
    <p:sldId id="268" r:id="rId15"/>
    <p:sldId id="269"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7" d="100"/>
          <a:sy n="67" d="100"/>
        </p:scale>
        <p:origin x="-124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2/10/13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2/10/13</a:t>
            </a:fld>
            <a:endParaRPr lang="en-US"/>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5AC8A2-C63C-49A4-89E9-2E4420D2ECA8}" type="datetimeFigureOut">
              <a:rPr lang="en-US" smtClean="0"/>
              <a:t>2/10/13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D85AC8A2-C63C-49A4-89E9-2E4420D2ECA8}" type="datetimeFigureOut">
              <a:rPr lang="en-US" smtClean="0"/>
              <a:t>2/10/13</a:t>
            </a:fld>
            <a:endParaRPr lang="en-US"/>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74C7E049-B585-4EE6-96C0-EEB30EAA14F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2/10/13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2/10/13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2/10/13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2/10/13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3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5AC8A2-C63C-49A4-89E9-2E4420D2ECA8}" type="datetimeFigureOut">
              <a:rPr lang="en-US" smtClean="0"/>
              <a:t>2/10/13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85AC8A2-C63C-49A4-89E9-2E4420D2ECA8}" type="datetimeFigureOut">
              <a:rPr lang="en-US" smtClean="0"/>
              <a:t>2/10/13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85AC8A2-C63C-49A4-89E9-2E4420D2ECA8}" type="datetimeFigureOut">
              <a:rPr lang="en-US" smtClean="0"/>
              <a:t>2/10/13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85AC8A2-C63C-49A4-89E9-2E4420D2ECA8}" type="datetimeFigureOut">
              <a:rPr lang="en-US" smtClean="0"/>
              <a:t>2/10/13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C7E049-B585-4EE6-96C0-EEB30EAA14FD}" type="slidenum">
              <a:rPr lang="en-US" smtClean="0"/>
              <a:t>‹#›</a:t>
            </a:fld>
            <a:endParaRPr lang="en-US"/>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fld id="{D85AC8A2-C63C-49A4-89E9-2E4420D2ECA8}" type="datetimeFigureOut">
              <a:rPr lang="en-US" smtClean="0"/>
              <a:t>2/10/13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2/10/13</a:t>
            </a:fld>
            <a:endParaRPr lang="en-US"/>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t>‹#›</a:t>
            </a:fld>
            <a:endParaRPr lang="en-US"/>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D85AC8A2-C63C-49A4-89E9-2E4420D2ECA8}" type="datetimeFigureOut">
              <a:rPr lang="en-US" smtClean="0"/>
              <a:t>2/10/13</a:t>
            </a:fld>
            <a:endParaRPr lang="en-US"/>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74C7E049-B585-4EE6-96C0-EEB30EAA14F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IKqXu-5jw60" TargetMode="External"/><Relationship Id="rId3" Type="http://schemas.openxmlformats.org/officeDocument/2006/relationships/hyperlink" Target="http://www.youtube.com/watch?v=q3vrkA6eoE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GwHZsiDZzDU" TargetMode="Externa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9462" y="37915"/>
            <a:ext cx="7583488" cy="2838695"/>
          </a:xfrm>
        </p:spPr>
        <p:txBody>
          <a:bodyPr/>
          <a:lstStyle/>
          <a:p>
            <a:r>
              <a:rPr lang="en-US" sz="3200" b="1" dirty="0" smtClean="0"/>
              <a:t>Do Now: </a:t>
            </a:r>
            <a:r>
              <a:rPr lang="en-US" sz="3200" b="1" dirty="0"/>
              <a:t>Read </a:t>
            </a:r>
            <a:r>
              <a:rPr lang="en-US" sz="3200" b="1" dirty="0" smtClean="0"/>
              <a:t>“An </a:t>
            </a:r>
            <a:r>
              <a:rPr lang="en-US" sz="3200" b="1" dirty="0"/>
              <a:t>American </a:t>
            </a:r>
            <a:r>
              <a:rPr lang="en-US" sz="3200" b="1" dirty="0" smtClean="0"/>
              <a:t>Story" </a:t>
            </a:r>
            <a:r>
              <a:rPr lang="en-US" sz="3200" b="1" dirty="0"/>
              <a:t>on page 790</a:t>
            </a:r>
            <a:r>
              <a:rPr lang="en-US" sz="3200" b="1" dirty="0" smtClean="0"/>
              <a:t>. How does this story relate to the card building activity we did last week</a:t>
            </a:r>
            <a:endParaRPr lang="en-US" sz="3200" b="1" dirty="0"/>
          </a:p>
        </p:txBody>
      </p:sp>
      <p:sp>
        <p:nvSpPr>
          <p:cNvPr id="3" name="Subtitle 2"/>
          <p:cNvSpPr>
            <a:spLocks noGrp="1"/>
          </p:cNvSpPr>
          <p:nvPr>
            <p:ph type="subTitle" idx="1"/>
          </p:nvPr>
        </p:nvSpPr>
        <p:spPr>
          <a:xfrm>
            <a:off x="779463" y="3478305"/>
            <a:ext cx="7583487" cy="2493415"/>
          </a:xfrm>
        </p:spPr>
        <p:txBody>
          <a:bodyPr>
            <a:normAutofit fontScale="92500"/>
          </a:bodyPr>
          <a:lstStyle/>
          <a:p>
            <a:r>
              <a:rPr lang="en-US" sz="2400" b="1" dirty="0"/>
              <a:t>Objectives: </a:t>
            </a:r>
            <a:r>
              <a:rPr lang="en-US" sz="2400" b="1" i="1" dirty="0"/>
              <a:t>Students will be able to...</a:t>
            </a:r>
            <a:r>
              <a:rPr lang="en-US" sz="2400" dirty="0"/>
              <a:t>(1) explain the Red Scare (2) identify key programs of conspiracies of the Red Scare </a:t>
            </a:r>
            <a:r>
              <a:rPr lang="en-US" sz="2400" dirty="0" smtClean="0"/>
              <a:t>era</a:t>
            </a:r>
          </a:p>
          <a:p>
            <a:endParaRPr lang="en-US" b="1" dirty="0"/>
          </a:p>
          <a:p>
            <a:r>
              <a:rPr lang="en-US" sz="2400" b="1" u="sng" dirty="0" smtClean="0"/>
              <a:t>Homework: </a:t>
            </a:r>
          </a:p>
          <a:p>
            <a:pPr marL="342900" indent="-342900">
              <a:buAutoNum type="arabicPeriod"/>
            </a:pPr>
            <a:r>
              <a:rPr lang="en-US" sz="2400" b="1" dirty="0" smtClean="0"/>
              <a:t>Finish One-Pager for FRIDAY</a:t>
            </a:r>
          </a:p>
          <a:p>
            <a:pPr marL="342900" indent="-342900">
              <a:buAutoNum type="arabicPeriod"/>
            </a:pPr>
            <a:r>
              <a:rPr lang="en-US" sz="2400" b="1" dirty="0" smtClean="0"/>
              <a:t>Notes on 26.3 for MONDAY</a:t>
            </a:r>
          </a:p>
          <a:p>
            <a:pPr marL="342900" indent="-342900">
              <a:buAutoNum type="arabicPeriod"/>
            </a:pPr>
            <a:endParaRPr lang="en-US" dirty="0"/>
          </a:p>
        </p:txBody>
      </p:sp>
    </p:spTree>
    <p:extLst>
      <p:ext uri="{BB962C8B-B14F-4D97-AF65-F5344CB8AC3E}">
        <p14:creationId xmlns:p14="http://schemas.microsoft.com/office/powerpoint/2010/main" val="2842283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Conspiracy so Immense” </a:t>
            </a:r>
            <a:endParaRPr lang="en-US" dirty="0"/>
          </a:p>
        </p:txBody>
      </p:sp>
      <p:sp>
        <p:nvSpPr>
          <p:cNvPr id="3" name="Content Placeholder 2"/>
          <p:cNvSpPr>
            <a:spLocks noGrp="1"/>
          </p:cNvSpPr>
          <p:nvPr>
            <p:ph idx="1"/>
          </p:nvPr>
        </p:nvSpPr>
        <p:spPr/>
        <p:txBody>
          <a:bodyPr/>
          <a:lstStyle/>
          <a:p>
            <a:r>
              <a:rPr lang="en-US" sz="2800" dirty="0" smtClean="0"/>
              <a:t>1949- Red Scare was intense</a:t>
            </a:r>
          </a:p>
          <a:p>
            <a:pPr lvl="1"/>
            <a:r>
              <a:rPr lang="en-US" sz="2800" dirty="0" smtClean="0"/>
              <a:t>Soviet had A-Bomb</a:t>
            </a:r>
          </a:p>
          <a:p>
            <a:pPr lvl="1"/>
            <a:r>
              <a:rPr lang="en-US" sz="2800" dirty="0" smtClean="0"/>
              <a:t>China fell to Communism</a:t>
            </a:r>
          </a:p>
          <a:p>
            <a:r>
              <a:rPr lang="en-US" sz="2800" dirty="0" smtClean="0"/>
              <a:t>People thought we were losing Cold War</a:t>
            </a:r>
          </a:p>
          <a:p>
            <a:pPr lvl="1"/>
            <a:r>
              <a:rPr lang="en-US" sz="2800" dirty="0" smtClean="0"/>
              <a:t>Blamed spies/infiltration</a:t>
            </a:r>
          </a:p>
          <a:p>
            <a:pPr marL="0" indent="0">
              <a:buNone/>
            </a:pPr>
            <a:endParaRPr lang="en-US" dirty="0" smtClean="0"/>
          </a:p>
          <a:p>
            <a:endParaRPr lang="en-US" dirty="0"/>
          </a:p>
        </p:txBody>
      </p:sp>
    </p:spTree>
    <p:extLst>
      <p:ext uri="{BB962C8B-B14F-4D97-AF65-F5344CB8AC3E}">
        <p14:creationId xmlns:p14="http://schemas.microsoft.com/office/powerpoint/2010/main" val="3324224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 Define </a:t>
            </a:r>
            <a:r>
              <a:rPr lang="en-US" b="1" dirty="0" err="1" smtClean="0">
                <a:solidFill>
                  <a:srgbClr val="3366FF"/>
                </a:solidFill>
              </a:rPr>
              <a:t>Mccarthyism</a:t>
            </a:r>
            <a:endParaRPr lang="en-US" b="1" dirty="0"/>
          </a:p>
        </p:txBody>
      </p:sp>
      <p:sp>
        <p:nvSpPr>
          <p:cNvPr id="3" name="Content Placeholder 2"/>
          <p:cNvSpPr>
            <a:spLocks noGrp="1"/>
          </p:cNvSpPr>
          <p:nvPr>
            <p:ph idx="1"/>
          </p:nvPr>
        </p:nvSpPr>
        <p:spPr/>
        <p:txBody>
          <a:bodyPr/>
          <a:lstStyle/>
          <a:p>
            <a:pPr marL="0" indent="0">
              <a:buNone/>
            </a:pPr>
            <a:r>
              <a:rPr lang="en-US" b="1" dirty="0"/>
              <a:t>Objectives: </a:t>
            </a:r>
            <a:r>
              <a:rPr lang="en-US" i="1" dirty="0"/>
              <a:t>Students will be able to..</a:t>
            </a:r>
            <a:r>
              <a:rPr lang="en-US" i="1" dirty="0" smtClean="0"/>
              <a:t>.</a:t>
            </a:r>
          </a:p>
          <a:p>
            <a:pPr marL="457200" indent="-457200">
              <a:buAutoNum type="arabicParenBoth"/>
            </a:pPr>
            <a:r>
              <a:rPr lang="en-US" dirty="0" smtClean="0"/>
              <a:t>explain </a:t>
            </a:r>
            <a:r>
              <a:rPr lang="en-US" dirty="0"/>
              <a:t>life during the Cold War Era </a:t>
            </a:r>
            <a:endParaRPr lang="en-US" dirty="0" smtClean="0"/>
          </a:p>
          <a:p>
            <a:pPr marL="457200" indent="-457200">
              <a:buAutoNum type="arabicParenBoth"/>
            </a:pPr>
            <a:r>
              <a:rPr lang="en-US" dirty="0" smtClean="0"/>
              <a:t>write </a:t>
            </a:r>
            <a:r>
              <a:rPr lang="en-US" dirty="0"/>
              <a:t>from a chose </a:t>
            </a:r>
            <a:r>
              <a:rPr lang="en-US" dirty="0" smtClean="0"/>
              <a:t>perspective</a:t>
            </a:r>
          </a:p>
          <a:p>
            <a:pPr marL="0" indent="0">
              <a:buNone/>
            </a:pPr>
            <a:r>
              <a:rPr lang="en-US" b="1" dirty="0" smtClean="0"/>
              <a:t>Homework: </a:t>
            </a:r>
            <a:endParaRPr lang="en-US" dirty="0" smtClean="0"/>
          </a:p>
          <a:p>
            <a:r>
              <a:rPr lang="en-US" dirty="0" smtClean="0"/>
              <a:t>Notes on 26.4 </a:t>
            </a:r>
          </a:p>
          <a:p>
            <a:r>
              <a:rPr lang="en-US" dirty="0" smtClean="0"/>
              <a:t>Chapter 26 quiz on Wednesday</a:t>
            </a:r>
            <a:endParaRPr lang="en-US" dirty="0"/>
          </a:p>
        </p:txBody>
      </p:sp>
    </p:spTree>
    <p:extLst>
      <p:ext uri="{BB962C8B-B14F-4D97-AF65-F5344CB8AC3E}">
        <p14:creationId xmlns:p14="http://schemas.microsoft.com/office/powerpoint/2010/main" val="2851840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Joseph McCarthy</a:t>
            </a:r>
            <a:endParaRPr lang="en-US" dirty="0"/>
          </a:p>
        </p:txBody>
      </p:sp>
      <p:sp>
        <p:nvSpPr>
          <p:cNvPr id="3" name="Content Placeholder 2"/>
          <p:cNvSpPr>
            <a:spLocks noGrp="1"/>
          </p:cNvSpPr>
          <p:nvPr>
            <p:ph idx="1"/>
          </p:nvPr>
        </p:nvSpPr>
        <p:spPr>
          <a:xfrm>
            <a:off x="779463" y="1828800"/>
            <a:ext cx="7583488" cy="4761058"/>
          </a:xfrm>
        </p:spPr>
        <p:txBody>
          <a:bodyPr>
            <a:normAutofit/>
          </a:bodyPr>
          <a:lstStyle/>
          <a:p>
            <a:r>
              <a:rPr lang="en-US" dirty="0" smtClean="0"/>
              <a:t>Wisconsin Senator </a:t>
            </a:r>
          </a:p>
          <a:p>
            <a:r>
              <a:rPr lang="en-US" dirty="0" smtClean="0"/>
              <a:t>Gave political speech to women’s Republican group</a:t>
            </a:r>
          </a:p>
          <a:p>
            <a:r>
              <a:rPr lang="en-US" dirty="0" smtClean="0"/>
              <a:t>Made a shocking claim: </a:t>
            </a:r>
          </a:p>
          <a:p>
            <a:pPr lvl="1"/>
            <a:r>
              <a:rPr lang="en-US" b="1" dirty="0" smtClean="0"/>
              <a:t>“While I cannot take the time to name all the men in the State Department who have been named as members of the Communist Party and members of the spy ring, I have here in my hand a list of 205 that were known to the Secretary of State as being members of the Communist Party and who nevertheless are still working and shaping policy of the state department” </a:t>
            </a:r>
          </a:p>
          <a:p>
            <a:r>
              <a:rPr lang="en-US" dirty="0" smtClean="0"/>
              <a:t>Never showed the list….</a:t>
            </a:r>
            <a:endParaRPr lang="en-US" dirty="0"/>
          </a:p>
        </p:txBody>
      </p:sp>
    </p:spTree>
    <p:extLst>
      <p:ext uri="{BB962C8B-B14F-4D97-AF65-F5344CB8AC3E}">
        <p14:creationId xmlns:p14="http://schemas.microsoft.com/office/powerpoint/2010/main" val="3463240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McCarthy’s Charges</a:t>
            </a:r>
            <a:endParaRPr lang="en-US" dirty="0"/>
          </a:p>
        </p:txBody>
      </p:sp>
      <p:sp>
        <p:nvSpPr>
          <p:cNvPr id="3" name="Content Placeholder 2"/>
          <p:cNvSpPr>
            <a:spLocks noGrp="1"/>
          </p:cNvSpPr>
          <p:nvPr>
            <p:ph idx="1"/>
          </p:nvPr>
        </p:nvSpPr>
        <p:spPr/>
        <p:txBody>
          <a:bodyPr/>
          <a:lstStyle/>
          <a:p>
            <a:r>
              <a:rPr lang="en-US" dirty="0" smtClean="0"/>
              <a:t>Won Senator with fiery speeches and Communist accusations</a:t>
            </a:r>
          </a:p>
          <a:p>
            <a:r>
              <a:rPr lang="en-US" dirty="0" smtClean="0"/>
              <a:t>Called Democrats “party of betrayal”</a:t>
            </a:r>
          </a:p>
          <a:p>
            <a:r>
              <a:rPr lang="en-US" dirty="0" smtClean="0"/>
              <a:t>Accused George C. Marshall of disloyalty as a member of “a conspiracy so immense as to dwarf any previous such ventures in the history of man.”</a:t>
            </a:r>
          </a:p>
          <a:p>
            <a:endParaRPr lang="en-US" dirty="0"/>
          </a:p>
        </p:txBody>
      </p:sp>
    </p:spTree>
    <p:extLst>
      <p:ext uri="{BB962C8B-B14F-4D97-AF65-F5344CB8AC3E}">
        <p14:creationId xmlns:p14="http://schemas.microsoft.com/office/powerpoint/2010/main" val="4177153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McCarthy's Tactics</a:t>
            </a:r>
            <a:endParaRPr lang="en-US" dirty="0"/>
          </a:p>
        </p:txBody>
      </p:sp>
      <p:sp>
        <p:nvSpPr>
          <p:cNvPr id="3" name="Content Placeholder 2"/>
          <p:cNvSpPr>
            <a:spLocks noGrp="1"/>
          </p:cNvSpPr>
          <p:nvPr>
            <p:ph idx="1"/>
          </p:nvPr>
        </p:nvSpPr>
        <p:spPr>
          <a:xfrm>
            <a:off x="1" y="1475854"/>
            <a:ext cx="4496907" cy="4650309"/>
          </a:xfrm>
        </p:spPr>
        <p:txBody>
          <a:bodyPr/>
          <a:lstStyle/>
          <a:p>
            <a:r>
              <a:rPr lang="en-US" dirty="0" smtClean="0"/>
              <a:t>After 1952 – Rep. had majority in Congress</a:t>
            </a:r>
          </a:p>
          <a:p>
            <a:r>
              <a:rPr lang="en-US" dirty="0" smtClean="0"/>
              <a:t>McCarthy became senate subcommittee chairman</a:t>
            </a:r>
          </a:p>
          <a:p>
            <a:pPr lvl="1"/>
            <a:r>
              <a:rPr lang="en-US" dirty="0" smtClean="0"/>
              <a:t>Started witch hunt</a:t>
            </a:r>
          </a:p>
          <a:p>
            <a:r>
              <a:rPr lang="en-US" b="1" dirty="0" smtClean="0"/>
              <a:t>McCarthyism</a:t>
            </a:r>
            <a:r>
              <a:rPr lang="en-US" dirty="0" smtClean="0"/>
              <a:t> – damaging reputations with vague and unfounded charges</a:t>
            </a:r>
          </a:p>
          <a:p>
            <a:endParaRPr lang="en-US" dirty="0" smtClean="0"/>
          </a:p>
          <a:p>
            <a:pPr lvl="1"/>
            <a:endParaRPr lang="en-US" dirty="0"/>
          </a:p>
        </p:txBody>
      </p:sp>
      <p:pic>
        <p:nvPicPr>
          <p:cNvPr id="4" name="Picture 3" descr="Screen Shot 2013-02-07 at 7.57.0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6908" y="1345920"/>
            <a:ext cx="4647091" cy="4986522"/>
          </a:xfrm>
          <a:prstGeom prst="rect">
            <a:avLst/>
          </a:prstGeom>
        </p:spPr>
      </p:pic>
    </p:spTree>
    <p:extLst>
      <p:ext uri="{BB962C8B-B14F-4D97-AF65-F5344CB8AC3E}">
        <p14:creationId xmlns:p14="http://schemas.microsoft.com/office/powerpoint/2010/main" val="158655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McCarthy’s Downfall</a:t>
            </a:r>
            <a:endParaRPr lang="en-US" dirty="0"/>
          </a:p>
        </p:txBody>
      </p:sp>
      <p:sp>
        <p:nvSpPr>
          <p:cNvPr id="3" name="Content Placeholder 2"/>
          <p:cNvSpPr>
            <a:spLocks noGrp="1"/>
          </p:cNvSpPr>
          <p:nvPr>
            <p:ph idx="1"/>
          </p:nvPr>
        </p:nvSpPr>
        <p:spPr>
          <a:xfrm>
            <a:off x="779463" y="1345920"/>
            <a:ext cx="7583488" cy="5270367"/>
          </a:xfrm>
        </p:spPr>
        <p:txBody>
          <a:bodyPr>
            <a:normAutofit/>
          </a:bodyPr>
          <a:lstStyle/>
          <a:p>
            <a:r>
              <a:rPr lang="en-US" dirty="0" smtClean="0"/>
              <a:t>Began looking for spies in US Army</a:t>
            </a:r>
          </a:p>
          <a:p>
            <a:r>
              <a:rPr lang="en-US" dirty="0" smtClean="0"/>
              <a:t>Army did own internal investigation</a:t>
            </a:r>
          </a:p>
          <a:p>
            <a:r>
              <a:rPr lang="en-US" dirty="0" smtClean="0"/>
              <a:t>McCarthy took investigation to TV (</a:t>
            </a:r>
            <a:r>
              <a:rPr lang="en-US" b="1" dirty="0" smtClean="0"/>
              <a:t>Army-McCarthy hearings)</a:t>
            </a:r>
          </a:p>
          <a:p>
            <a:r>
              <a:rPr lang="en-US" dirty="0" smtClean="0"/>
              <a:t>McCarthy brought up past of a lawyer in Welch’s (Army lawyer) firm</a:t>
            </a:r>
          </a:p>
          <a:p>
            <a:pPr lvl="1"/>
            <a:r>
              <a:rPr lang="en-US" dirty="0" smtClean="0"/>
              <a:t>Member of Communist front organization during law school</a:t>
            </a:r>
          </a:p>
          <a:p>
            <a:r>
              <a:rPr lang="en-US" dirty="0" smtClean="0"/>
              <a:t>Welch fires back! – “Have you no decency?”</a:t>
            </a:r>
          </a:p>
          <a:p>
            <a:r>
              <a:rPr lang="en-US" dirty="0" smtClean="0"/>
              <a:t>Senate passed vote of </a:t>
            </a:r>
            <a:r>
              <a:rPr lang="en-US" b="1" dirty="0" smtClean="0">
                <a:solidFill>
                  <a:srgbClr val="3366FF"/>
                </a:solidFill>
              </a:rPr>
              <a:t>Censure </a:t>
            </a:r>
            <a:r>
              <a:rPr lang="en-US" dirty="0" smtClean="0"/>
              <a:t>formal disapproval</a:t>
            </a:r>
            <a:endParaRPr lang="en-US" b="1" dirty="0" smtClean="0">
              <a:solidFill>
                <a:srgbClr val="3366FF"/>
              </a:solidFill>
            </a:endParaRPr>
          </a:p>
          <a:p>
            <a:pPr lvl="1"/>
            <a:endParaRPr lang="en-US" dirty="0"/>
          </a:p>
        </p:txBody>
      </p:sp>
    </p:spTree>
    <p:extLst>
      <p:ext uri="{BB962C8B-B14F-4D97-AF65-F5344CB8AC3E}">
        <p14:creationId xmlns:p14="http://schemas.microsoft.com/office/powerpoint/2010/main" val="648601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1240" y="0"/>
            <a:ext cx="5352759" cy="1283167"/>
          </a:xfrm>
        </p:spPr>
        <p:txBody>
          <a:bodyPr/>
          <a:lstStyle/>
          <a:p>
            <a:pPr algn="r"/>
            <a:r>
              <a:rPr lang="en-US" dirty="0" smtClean="0"/>
              <a:t>Nuclear Weapons</a:t>
            </a:r>
            <a:endParaRPr lang="en-US" dirty="0"/>
          </a:p>
        </p:txBody>
      </p:sp>
      <p:sp>
        <p:nvSpPr>
          <p:cNvPr id="3" name="Content Placeholder 2"/>
          <p:cNvSpPr>
            <a:spLocks noGrp="1"/>
          </p:cNvSpPr>
          <p:nvPr>
            <p:ph idx="1"/>
          </p:nvPr>
        </p:nvSpPr>
        <p:spPr>
          <a:xfrm>
            <a:off x="4776963" y="1345920"/>
            <a:ext cx="4367035" cy="5327241"/>
          </a:xfrm>
        </p:spPr>
        <p:txBody>
          <a:bodyPr>
            <a:normAutofit fontScale="92500" lnSpcReduction="20000"/>
          </a:bodyPr>
          <a:lstStyle/>
          <a:p>
            <a:r>
              <a:rPr lang="en-US" dirty="0" smtClean="0"/>
              <a:t>Soviet test changes EVERYTHING!</a:t>
            </a:r>
          </a:p>
          <a:p>
            <a:pPr lvl="1"/>
            <a:r>
              <a:rPr lang="en-US" dirty="0" smtClean="0"/>
              <a:t>2</a:t>
            </a:r>
            <a:r>
              <a:rPr lang="en-US" baseline="30000" dirty="0" smtClean="0"/>
              <a:t>nd</a:t>
            </a:r>
            <a:r>
              <a:rPr lang="en-US" dirty="0" smtClean="0"/>
              <a:t>- More powerful test (H-Bomb) </a:t>
            </a:r>
          </a:p>
          <a:p>
            <a:r>
              <a:rPr lang="en-US" dirty="0" smtClean="0"/>
              <a:t>US Prepared for Soviet surprise attack</a:t>
            </a:r>
          </a:p>
          <a:p>
            <a:r>
              <a:rPr lang="en-US" dirty="0" smtClean="0"/>
              <a:t>Schools had bomb shelters – “Duck and cover drills” </a:t>
            </a:r>
          </a:p>
          <a:p>
            <a:r>
              <a:rPr lang="en-US" dirty="0" smtClean="0"/>
              <a:t>Experts – For every 1 person killed by nuclear blast – 4 would die later from </a:t>
            </a:r>
            <a:r>
              <a:rPr lang="en-US" b="1" dirty="0" smtClean="0">
                <a:solidFill>
                  <a:srgbClr val="3366FF"/>
                </a:solidFill>
              </a:rPr>
              <a:t>fallout</a:t>
            </a:r>
            <a:r>
              <a:rPr lang="en-US" dirty="0" smtClean="0"/>
              <a:t> (radiation left over)</a:t>
            </a:r>
          </a:p>
          <a:p>
            <a:r>
              <a:rPr lang="en-US" dirty="0" smtClean="0"/>
              <a:t>Families built </a:t>
            </a:r>
            <a:r>
              <a:rPr lang="en-US" dirty="0" smtClean="0">
                <a:solidFill>
                  <a:srgbClr val="3366FF"/>
                </a:solidFill>
              </a:rPr>
              <a:t>fallout shelters </a:t>
            </a:r>
            <a:r>
              <a:rPr lang="en-US" dirty="0" smtClean="0"/>
              <a:t>stocked with canned food</a:t>
            </a:r>
            <a:endParaRPr lang="en-US" dirty="0">
              <a:solidFill>
                <a:srgbClr val="3366FF"/>
              </a:solidFill>
            </a:endParaRPr>
          </a:p>
        </p:txBody>
      </p:sp>
      <p:pic>
        <p:nvPicPr>
          <p:cNvPr id="6" name="Picture 5" descr="Screen Shot 2013-02-10 at 10.50.1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49490" cy="3043576"/>
          </a:xfrm>
          <a:prstGeom prst="rect">
            <a:avLst/>
          </a:prstGeom>
        </p:spPr>
      </p:pic>
      <p:pic>
        <p:nvPicPr>
          <p:cNvPr id="7" name="Picture 6" descr="Screen Shot 2013-02-10 at 10.50.3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3576"/>
            <a:ext cx="4549490" cy="3629585"/>
          </a:xfrm>
          <a:prstGeom prst="rect">
            <a:avLst/>
          </a:prstGeom>
        </p:spPr>
      </p:pic>
    </p:spTree>
    <p:extLst>
      <p:ext uri="{BB962C8B-B14F-4D97-AF65-F5344CB8AC3E}">
        <p14:creationId xmlns:p14="http://schemas.microsoft.com/office/powerpoint/2010/main" val="3619995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DUCK AND COVER!!!!</a:t>
            </a:r>
            <a:endParaRPr lang="en-US" dirty="0"/>
          </a:p>
        </p:txBody>
      </p:sp>
      <p:sp>
        <p:nvSpPr>
          <p:cNvPr id="3" name="Content Placeholder 2"/>
          <p:cNvSpPr>
            <a:spLocks noGrp="1"/>
          </p:cNvSpPr>
          <p:nvPr>
            <p:ph idx="1"/>
          </p:nvPr>
        </p:nvSpPr>
        <p:spPr/>
        <p:txBody>
          <a:bodyPr/>
          <a:lstStyle/>
          <a:p>
            <a:r>
              <a:rPr lang="en-US" dirty="0">
                <a:hlinkClick r:id="rId2"/>
              </a:rPr>
              <a:t>http://www.youtube.com/watch?v=IKqXu-</a:t>
            </a:r>
            <a:r>
              <a:rPr lang="en-US" dirty="0" smtClean="0">
                <a:hlinkClick r:id="rId2"/>
              </a:rPr>
              <a:t>5jw60</a:t>
            </a:r>
            <a:r>
              <a:rPr lang="en-US" dirty="0" smtClean="0"/>
              <a:t> (Serious US Documentary)</a:t>
            </a:r>
          </a:p>
          <a:p>
            <a:endParaRPr lang="en-US" dirty="0"/>
          </a:p>
          <a:p>
            <a:r>
              <a:rPr lang="en-US" dirty="0">
                <a:hlinkClick r:id="rId3"/>
              </a:rPr>
              <a:t>http://www.youtube.com/watch?v=</a:t>
            </a:r>
            <a:r>
              <a:rPr lang="en-US" dirty="0" smtClean="0">
                <a:hlinkClick r:id="rId3"/>
              </a:rPr>
              <a:t>q3vrkA6eoE0</a:t>
            </a:r>
            <a:r>
              <a:rPr lang="en-US" dirty="0" smtClean="0"/>
              <a:t> (Best show ever mocking “duck and cover” </a:t>
            </a:r>
          </a:p>
        </p:txBody>
      </p:sp>
    </p:spTree>
    <p:extLst>
      <p:ext uri="{BB962C8B-B14F-4D97-AF65-F5344CB8AC3E}">
        <p14:creationId xmlns:p14="http://schemas.microsoft.com/office/powerpoint/2010/main" val="2139984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Eisenhower’s “New Look”</a:t>
            </a:r>
            <a:endParaRPr lang="en-US" dirty="0"/>
          </a:p>
        </p:txBody>
      </p:sp>
      <p:sp>
        <p:nvSpPr>
          <p:cNvPr id="3" name="Content Placeholder 2"/>
          <p:cNvSpPr>
            <a:spLocks noGrp="1"/>
          </p:cNvSpPr>
          <p:nvPr>
            <p:ph idx="1"/>
          </p:nvPr>
        </p:nvSpPr>
        <p:spPr>
          <a:xfrm>
            <a:off x="0" y="1392683"/>
            <a:ext cx="4284103" cy="5280478"/>
          </a:xfrm>
        </p:spPr>
        <p:txBody>
          <a:bodyPr>
            <a:normAutofit lnSpcReduction="10000"/>
          </a:bodyPr>
          <a:lstStyle/>
          <a:p>
            <a:r>
              <a:rPr lang="en-US" dirty="0" smtClean="0"/>
              <a:t>Eisenhower – Elected in 1952</a:t>
            </a:r>
          </a:p>
          <a:p>
            <a:pPr lvl="1"/>
            <a:r>
              <a:rPr lang="en-US" dirty="0" smtClean="0"/>
              <a:t>Believed Truman’s policy </a:t>
            </a:r>
            <a:r>
              <a:rPr lang="en-US" dirty="0" err="1" smtClean="0"/>
              <a:t>wasn</a:t>
            </a:r>
            <a:r>
              <a:rPr lang="fr-FR" dirty="0" smtClean="0"/>
              <a:t>’</a:t>
            </a:r>
            <a:r>
              <a:rPr lang="en-US" dirty="0" smtClean="0"/>
              <a:t>t working</a:t>
            </a:r>
          </a:p>
          <a:p>
            <a:pPr lvl="1"/>
            <a:r>
              <a:rPr lang="en-US" dirty="0" smtClean="0"/>
              <a:t>Soviets had A-bomb</a:t>
            </a:r>
          </a:p>
          <a:p>
            <a:pPr lvl="1"/>
            <a:r>
              <a:rPr lang="en-US" dirty="0" smtClean="0"/>
              <a:t>Consolidated Eastern European hold</a:t>
            </a:r>
          </a:p>
          <a:p>
            <a:pPr lvl="1"/>
            <a:r>
              <a:rPr lang="en-US" dirty="0" smtClean="0"/>
              <a:t>China Communist</a:t>
            </a:r>
          </a:p>
          <a:p>
            <a:pPr lvl="1"/>
            <a:r>
              <a:rPr lang="en-US" dirty="0" smtClean="0"/>
              <a:t>American troops in Korean War</a:t>
            </a:r>
          </a:p>
          <a:p>
            <a:r>
              <a:rPr lang="en-US" dirty="0" smtClean="0"/>
              <a:t>Republican – Defeated Adlai Stevenson (Democrat from Illinois)</a:t>
            </a:r>
          </a:p>
          <a:p>
            <a:r>
              <a:rPr lang="en-US" dirty="0" smtClean="0"/>
              <a:t>Organized D-Day invasion</a:t>
            </a:r>
          </a:p>
        </p:txBody>
      </p:sp>
      <p:pic>
        <p:nvPicPr>
          <p:cNvPr id="4" name="Picture 3"/>
          <p:cNvPicPr>
            <a:picLocks noChangeAspect="1"/>
          </p:cNvPicPr>
          <p:nvPr/>
        </p:nvPicPr>
        <p:blipFill>
          <a:blip r:embed="rId2"/>
          <a:stretch>
            <a:fillRect/>
          </a:stretch>
        </p:blipFill>
        <p:spPr>
          <a:xfrm>
            <a:off x="4511577" y="1392682"/>
            <a:ext cx="4632423" cy="4920280"/>
          </a:xfrm>
          <a:prstGeom prst="rect">
            <a:avLst/>
          </a:prstGeom>
        </p:spPr>
      </p:pic>
    </p:spTree>
    <p:extLst>
      <p:ext uri="{BB962C8B-B14F-4D97-AF65-F5344CB8AC3E}">
        <p14:creationId xmlns:p14="http://schemas.microsoft.com/office/powerpoint/2010/main" val="2323107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bang for the Buck” </a:t>
            </a:r>
            <a:endParaRPr lang="en-US" dirty="0"/>
          </a:p>
        </p:txBody>
      </p:sp>
      <p:sp>
        <p:nvSpPr>
          <p:cNvPr id="3" name="Content Placeholder 2"/>
          <p:cNvSpPr>
            <a:spLocks noGrp="1"/>
          </p:cNvSpPr>
          <p:nvPr>
            <p:ph idx="1"/>
          </p:nvPr>
        </p:nvSpPr>
        <p:spPr>
          <a:xfrm>
            <a:off x="4151409" y="1478712"/>
            <a:ext cx="4992592" cy="5379288"/>
          </a:xfrm>
        </p:spPr>
        <p:txBody>
          <a:bodyPr>
            <a:normAutofit/>
          </a:bodyPr>
          <a:lstStyle/>
          <a:p>
            <a:r>
              <a:rPr lang="en-US" b="1" dirty="0" smtClean="0">
                <a:solidFill>
                  <a:schemeClr val="bg1">
                    <a:lumMod val="75000"/>
                  </a:schemeClr>
                </a:solidFill>
              </a:rPr>
              <a:t>Key to Winning </a:t>
            </a:r>
            <a:r>
              <a:rPr lang="en-US" dirty="0" smtClean="0"/>
              <a:t>– Not simply military, but strong economy</a:t>
            </a:r>
          </a:p>
          <a:p>
            <a:pPr lvl="1"/>
            <a:r>
              <a:rPr lang="en-US" dirty="0" smtClean="0"/>
              <a:t>Show the world </a:t>
            </a:r>
            <a:r>
              <a:rPr lang="en-US" i="1" dirty="0" smtClean="0"/>
              <a:t>Free Enterprise </a:t>
            </a:r>
            <a:r>
              <a:rPr lang="en-US" dirty="0" smtClean="0"/>
              <a:t>made a better society</a:t>
            </a:r>
          </a:p>
          <a:p>
            <a:pPr lvl="1"/>
            <a:r>
              <a:rPr lang="en-US" dirty="0" smtClean="0"/>
              <a:t>Prevent subversion</a:t>
            </a:r>
          </a:p>
          <a:p>
            <a:r>
              <a:rPr lang="en-US" dirty="0" smtClean="0"/>
              <a:t>Scaled back army – Ramped up atomic weapons in all forms</a:t>
            </a:r>
          </a:p>
          <a:p>
            <a:pPr lvl="1"/>
            <a:r>
              <a:rPr lang="en-US" dirty="0" smtClean="0"/>
              <a:t>A LOT OF YOU SAID THIS ABOUT DROPPING THE BOMB ON HIROSHIMA AND NAGASAKI! MAYBE YOU SHOULD BE PRESIDENTS?</a:t>
            </a:r>
            <a:endParaRPr lang="en-US" dirty="0"/>
          </a:p>
        </p:txBody>
      </p:sp>
      <p:pic>
        <p:nvPicPr>
          <p:cNvPr id="4" name="Picture 3"/>
          <p:cNvPicPr>
            <a:picLocks noChangeAspect="1"/>
          </p:cNvPicPr>
          <p:nvPr/>
        </p:nvPicPr>
        <p:blipFill>
          <a:blip r:embed="rId2"/>
          <a:stretch>
            <a:fillRect/>
          </a:stretch>
        </p:blipFill>
        <p:spPr>
          <a:xfrm>
            <a:off x="-1" y="1345919"/>
            <a:ext cx="4151409" cy="4379349"/>
          </a:xfrm>
          <a:prstGeom prst="rect">
            <a:avLst/>
          </a:prstGeom>
        </p:spPr>
      </p:pic>
    </p:spTree>
    <p:extLst>
      <p:ext uri="{BB962C8B-B14F-4D97-AF65-F5344CB8AC3E}">
        <p14:creationId xmlns:p14="http://schemas.microsoft.com/office/powerpoint/2010/main" val="867816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73049"/>
            <a:ext cx="3962400" cy="1129831"/>
          </a:xfrm>
        </p:spPr>
        <p:txBody>
          <a:bodyPr/>
          <a:lstStyle/>
          <a:p>
            <a:r>
              <a:rPr lang="en-US" b="1" dirty="0" smtClean="0"/>
              <a:t>A New Red scare</a:t>
            </a:r>
            <a:endParaRPr lang="en-US" b="1"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a:xfrm>
            <a:off x="301752" y="1535586"/>
            <a:ext cx="3962400" cy="4246556"/>
          </a:xfrm>
        </p:spPr>
        <p:txBody>
          <a:bodyPr>
            <a:normAutofit/>
          </a:bodyPr>
          <a:lstStyle/>
          <a:p>
            <a:pPr marL="285750" indent="-285750" algn="l">
              <a:buFont typeface="Arial"/>
              <a:buChar char="•"/>
            </a:pPr>
            <a:r>
              <a:rPr lang="en-US" sz="2400" b="1" dirty="0" smtClean="0"/>
              <a:t>Began with Igor </a:t>
            </a:r>
            <a:r>
              <a:rPr lang="en-US" sz="2400" b="1" dirty="0" err="1" smtClean="0"/>
              <a:t>Gouzenko</a:t>
            </a:r>
            <a:r>
              <a:rPr lang="en-US" sz="2400" b="1" dirty="0" smtClean="0"/>
              <a:t> in Canada</a:t>
            </a:r>
          </a:p>
          <a:p>
            <a:pPr marL="285750" indent="-285750" algn="l">
              <a:buFont typeface="Arial"/>
              <a:buChar char="•"/>
            </a:pPr>
            <a:r>
              <a:rPr lang="en-US" sz="2400" b="1" dirty="0" smtClean="0"/>
              <a:t>Escalated into fear of Communist </a:t>
            </a:r>
            <a:r>
              <a:rPr lang="en-US" sz="2400" b="1" dirty="0" smtClean="0">
                <a:solidFill>
                  <a:srgbClr val="3366FF"/>
                </a:solidFill>
              </a:rPr>
              <a:t>subversion </a:t>
            </a:r>
          </a:p>
          <a:p>
            <a:pPr marL="742950" lvl="1" indent="-285750">
              <a:buFont typeface="Arial"/>
              <a:buChar char="•"/>
            </a:pPr>
            <a:r>
              <a:rPr lang="en-US" sz="2400" b="1" dirty="0" smtClean="0">
                <a:solidFill>
                  <a:schemeClr val="tx1"/>
                </a:solidFill>
              </a:rPr>
              <a:t>Effort to secretly weaken society and overthrow it</a:t>
            </a:r>
            <a:endParaRPr lang="en-US" sz="2400" b="1" dirty="0">
              <a:solidFill>
                <a:schemeClr val="tx1"/>
              </a:solidFill>
            </a:endParaRPr>
          </a:p>
        </p:txBody>
      </p:sp>
      <p:pic>
        <p:nvPicPr>
          <p:cNvPr id="5" name="Picture 4"/>
          <p:cNvPicPr>
            <a:picLocks noChangeAspect="1"/>
          </p:cNvPicPr>
          <p:nvPr/>
        </p:nvPicPr>
        <p:blipFill>
          <a:blip r:embed="rId2"/>
          <a:stretch>
            <a:fillRect/>
          </a:stretch>
        </p:blipFill>
        <p:spPr>
          <a:xfrm>
            <a:off x="4533982" y="273050"/>
            <a:ext cx="4661543" cy="6340692"/>
          </a:xfrm>
          <a:prstGeom prst="rect">
            <a:avLst/>
          </a:prstGeom>
        </p:spPr>
      </p:pic>
    </p:spTree>
    <p:extLst>
      <p:ext uri="{BB962C8B-B14F-4D97-AF65-F5344CB8AC3E}">
        <p14:creationId xmlns:p14="http://schemas.microsoft.com/office/powerpoint/2010/main" val="199831116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4314423" cy="1283167"/>
          </a:xfrm>
        </p:spPr>
        <p:txBody>
          <a:bodyPr/>
          <a:lstStyle/>
          <a:p>
            <a:pPr algn="l"/>
            <a:r>
              <a:rPr lang="en-US" dirty="0" smtClean="0"/>
              <a:t>Massive Retaliation</a:t>
            </a:r>
            <a:endParaRPr lang="en-US" dirty="0"/>
          </a:p>
        </p:txBody>
      </p:sp>
      <p:sp>
        <p:nvSpPr>
          <p:cNvPr id="3" name="Content Placeholder 2"/>
          <p:cNvSpPr>
            <a:spLocks noGrp="1"/>
          </p:cNvSpPr>
          <p:nvPr>
            <p:ph idx="1"/>
          </p:nvPr>
        </p:nvSpPr>
        <p:spPr>
          <a:xfrm>
            <a:off x="0" y="1525475"/>
            <a:ext cx="4314423" cy="5185602"/>
          </a:xfrm>
        </p:spPr>
        <p:txBody>
          <a:bodyPr>
            <a:normAutofit/>
          </a:bodyPr>
          <a:lstStyle/>
          <a:p>
            <a:r>
              <a:rPr lang="en-US" dirty="0" smtClean="0"/>
              <a:t>Korean War – Showed couldn’t contain Comm. With small wars</a:t>
            </a:r>
          </a:p>
          <a:p>
            <a:pPr lvl="1"/>
            <a:r>
              <a:rPr lang="en-US" dirty="0" smtClean="0"/>
              <a:t>Unpopular &amp; Expensive</a:t>
            </a:r>
          </a:p>
          <a:p>
            <a:r>
              <a:rPr lang="en-US" dirty="0" smtClean="0"/>
              <a:t>Prevent from happening in first place</a:t>
            </a:r>
          </a:p>
          <a:p>
            <a:pPr lvl="1"/>
            <a:r>
              <a:rPr lang="en-US" dirty="0" smtClean="0"/>
              <a:t>Threaten use of Nukes if Commie nations tried to seize territory by force (</a:t>
            </a:r>
            <a:r>
              <a:rPr lang="en-US" b="1" dirty="0" smtClean="0">
                <a:solidFill>
                  <a:srgbClr val="3366FF"/>
                </a:solidFill>
              </a:rPr>
              <a:t>Massive Retaliation</a:t>
            </a:r>
            <a:r>
              <a:rPr lang="en-US" dirty="0" smtClean="0"/>
              <a:t>)</a:t>
            </a:r>
          </a:p>
          <a:p>
            <a:pPr lvl="2"/>
            <a:r>
              <a:rPr lang="en-US" dirty="0" smtClean="0"/>
              <a:t>Cut $50 bill. to $34 bill.</a:t>
            </a:r>
          </a:p>
          <a:p>
            <a:pPr lvl="2"/>
            <a:r>
              <a:rPr lang="en-US" dirty="0" smtClean="0"/>
              <a:t>1,00 bombs (1953) – 18,000 bombs (1961) </a:t>
            </a:r>
          </a:p>
          <a:p>
            <a:pPr lvl="1"/>
            <a:endParaRPr lang="en-US" dirty="0" smtClean="0"/>
          </a:p>
          <a:p>
            <a:endParaRPr lang="en-US" dirty="0" smtClean="0"/>
          </a:p>
        </p:txBody>
      </p:sp>
      <p:pic>
        <p:nvPicPr>
          <p:cNvPr id="4" name="Picture 3"/>
          <p:cNvPicPr>
            <a:picLocks noChangeAspect="1"/>
          </p:cNvPicPr>
          <p:nvPr/>
        </p:nvPicPr>
        <p:blipFill>
          <a:blip r:embed="rId2"/>
          <a:stretch>
            <a:fillRect/>
          </a:stretch>
        </p:blipFill>
        <p:spPr>
          <a:xfrm>
            <a:off x="4314423" y="0"/>
            <a:ext cx="4829577" cy="6858000"/>
          </a:xfrm>
          <a:prstGeom prst="rect">
            <a:avLst/>
          </a:prstGeom>
        </p:spPr>
      </p:pic>
    </p:spTree>
    <p:extLst>
      <p:ext uri="{BB962C8B-B14F-4D97-AF65-F5344CB8AC3E}">
        <p14:creationId xmlns:p14="http://schemas.microsoft.com/office/powerpoint/2010/main" val="395488587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i="1" dirty="0" smtClean="0"/>
              <a:t>Sputnik </a:t>
            </a:r>
            <a:r>
              <a:rPr lang="en-US" dirty="0" smtClean="0"/>
              <a:t>Crisis</a:t>
            </a:r>
            <a:endParaRPr lang="en-US" dirty="0"/>
          </a:p>
        </p:txBody>
      </p:sp>
      <p:sp>
        <p:nvSpPr>
          <p:cNvPr id="3" name="Content Placeholder 2"/>
          <p:cNvSpPr>
            <a:spLocks noGrp="1"/>
          </p:cNvSpPr>
          <p:nvPr>
            <p:ph idx="1"/>
          </p:nvPr>
        </p:nvSpPr>
        <p:spPr>
          <a:xfrm>
            <a:off x="0" y="1535584"/>
            <a:ext cx="4572000" cy="5322416"/>
          </a:xfrm>
        </p:spPr>
        <p:txBody>
          <a:bodyPr>
            <a:normAutofit fontScale="92500" lnSpcReduction="10000"/>
          </a:bodyPr>
          <a:lstStyle/>
          <a:p>
            <a:r>
              <a:rPr lang="en-US" dirty="0" smtClean="0"/>
              <a:t>New technology needed to deliver</a:t>
            </a:r>
          </a:p>
          <a:p>
            <a:pPr lvl="1"/>
            <a:r>
              <a:rPr lang="en-US" dirty="0" smtClean="0"/>
              <a:t>B-52 – Travel across continents</a:t>
            </a:r>
          </a:p>
          <a:p>
            <a:pPr lvl="1"/>
            <a:r>
              <a:rPr lang="en-US" dirty="0" smtClean="0"/>
              <a:t>ICBM’s (Intercontinental Ballistic Missiles) </a:t>
            </a:r>
          </a:p>
          <a:p>
            <a:pPr lvl="1"/>
            <a:r>
              <a:rPr lang="en-US" dirty="0" smtClean="0"/>
              <a:t>Submarines</a:t>
            </a:r>
          </a:p>
          <a:p>
            <a:pPr lvl="1"/>
            <a:r>
              <a:rPr lang="en-US" dirty="0">
                <a:hlinkClick r:id="rId2"/>
              </a:rPr>
              <a:t>http://www.youtube.com/watch?v=</a:t>
            </a:r>
            <a:r>
              <a:rPr lang="en-US" dirty="0" smtClean="0">
                <a:hlinkClick r:id="rId2"/>
              </a:rPr>
              <a:t>GwHZsiDZzDU</a:t>
            </a:r>
            <a:endParaRPr lang="en-US" dirty="0" smtClean="0"/>
          </a:p>
          <a:p>
            <a:r>
              <a:rPr lang="en-US" dirty="0" smtClean="0"/>
              <a:t>Soviets launch </a:t>
            </a:r>
            <a:r>
              <a:rPr lang="en-US" i="1" dirty="0" smtClean="0"/>
              <a:t>Sputnik </a:t>
            </a:r>
            <a:r>
              <a:rPr lang="en-US" dirty="0" smtClean="0"/>
              <a:t>(Artificial Satellite)</a:t>
            </a:r>
          </a:p>
          <a:p>
            <a:pPr lvl="1"/>
            <a:r>
              <a:rPr lang="en-US" dirty="0" smtClean="0"/>
              <a:t>1958 – NASA created (Nat. Aeronautics &amp; Space Admin.)</a:t>
            </a:r>
          </a:p>
          <a:p>
            <a:pPr lvl="1"/>
            <a:r>
              <a:rPr lang="en-US" b="1" dirty="0" smtClean="0"/>
              <a:t>National Defense Education Act (NDEA) </a:t>
            </a:r>
            <a:r>
              <a:rPr lang="en-US" dirty="0" smtClean="0"/>
              <a:t>– funds for education in math, science, and foreign language.</a:t>
            </a:r>
            <a:endParaRPr lang="en-US" b="1" dirty="0" smtClean="0"/>
          </a:p>
          <a:p>
            <a:pPr lvl="1"/>
            <a:endParaRPr lang="en-US" dirty="0"/>
          </a:p>
        </p:txBody>
      </p:sp>
      <p:pic>
        <p:nvPicPr>
          <p:cNvPr id="4" name="Picture 3"/>
          <p:cNvPicPr>
            <a:picLocks noChangeAspect="1"/>
          </p:cNvPicPr>
          <p:nvPr/>
        </p:nvPicPr>
        <p:blipFill>
          <a:blip r:embed="rId3"/>
          <a:stretch>
            <a:fillRect/>
          </a:stretch>
        </p:blipFill>
        <p:spPr>
          <a:xfrm>
            <a:off x="4572000" y="1308004"/>
            <a:ext cx="4572000" cy="5023916"/>
          </a:xfrm>
          <a:prstGeom prst="rect">
            <a:avLst/>
          </a:prstGeom>
        </p:spPr>
      </p:pic>
    </p:spTree>
    <p:extLst>
      <p:ext uri="{BB962C8B-B14F-4D97-AF65-F5344CB8AC3E}">
        <p14:creationId xmlns:p14="http://schemas.microsoft.com/office/powerpoint/2010/main" val="16838677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The Loyalty Review Program</a:t>
            </a:r>
            <a:endParaRPr lang="en-US" b="1" u="sng"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a:xfrm>
            <a:off x="301752" y="1975104"/>
            <a:ext cx="3962400" cy="4151059"/>
          </a:xfrm>
        </p:spPr>
        <p:txBody>
          <a:bodyPr>
            <a:normAutofit/>
          </a:bodyPr>
          <a:lstStyle/>
          <a:p>
            <a:pPr marL="342900" indent="-342900" algn="l">
              <a:buFont typeface="Arial"/>
              <a:buChar char="•"/>
            </a:pPr>
            <a:r>
              <a:rPr lang="en-US" sz="2400" dirty="0" smtClean="0"/>
              <a:t>Program to screen all federal employees</a:t>
            </a:r>
          </a:p>
          <a:p>
            <a:pPr marL="342900" indent="-342900" algn="l">
              <a:buFont typeface="Arial"/>
              <a:buChar char="•"/>
            </a:pPr>
            <a:r>
              <a:rPr lang="en-US" sz="2400" dirty="0" smtClean="0"/>
              <a:t>6 Million screened</a:t>
            </a:r>
          </a:p>
          <a:p>
            <a:pPr marL="342900" indent="-342900" algn="l">
              <a:buFont typeface="Arial"/>
              <a:buChar char="•"/>
            </a:pPr>
            <a:r>
              <a:rPr lang="en-US" sz="2400" dirty="0" smtClean="0"/>
              <a:t>14,000 subject to intense scrutiny </a:t>
            </a:r>
          </a:p>
          <a:p>
            <a:pPr marL="342900" indent="-342900" algn="l">
              <a:buFont typeface="Arial"/>
              <a:buChar char="•"/>
            </a:pPr>
            <a:r>
              <a:rPr lang="en-US" sz="2400" dirty="0" smtClean="0"/>
              <a:t>2,000 quit</a:t>
            </a:r>
          </a:p>
          <a:p>
            <a:pPr marL="342900" indent="-342900" algn="l">
              <a:buFont typeface="Arial"/>
              <a:buChar char="•"/>
            </a:pPr>
            <a:r>
              <a:rPr lang="en-US" sz="2400" dirty="0" smtClean="0"/>
              <a:t>212 were fired for “questionable loyalty”</a:t>
            </a:r>
          </a:p>
          <a:p>
            <a:pPr marL="342900" indent="-342900" algn="l">
              <a:buFont typeface="Arial"/>
              <a:buChar char="•"/>
            </a:pPr>
            <a:endParaRPr lang="en-US" sz="2400" dirty="0"/>
          </a:p>
        </p:txBody>
      </p:sp>
      <p:pic>
        <p:nvPicPr>
          <p:cNvPr id="5" name="Picture 4"/>
          <p:cNvPicPr>
            <a:picLocks noChangeAspect="1"/>
          </p:cNvPicPr>
          <p:nvPr/>
        </p:nvPicPr>
        <p:blipFill>
          <a:blip r:embed="rId2"/>
          <a:stretch>
            <a:fillRect/>
          </a:stretch>
        </p:blipFill>
        <p:spPr>
          <a:xfrm>
            <a:off x="4533982" y="273050"/>
            <a:ext cx="4661543" cy="6340692"/>
          </a:xfrm>
          <a:prstGeom prst="rect">
            <a:avLst/>
          </a:prstGeom>
        </p:spPr>
      </p:pic>
    </p:spTree>
    <p:extLst>
      <p:ext uri="{BB962C8B-B14F-4D97-AF65-F5344CB8AC3E}">
        <p14:creationId xmlns:p14="http://schemas.microsoft.com/office/powerpoint/2010/main" val="141816594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HUAC</a:t>
            </a:r>
            <a:endParaRPr lang="en-US" dirty="0"/>
          </a:p>
        </p:txBody>
      </p:sp>
      <p:sp>
        <p:nvSpPr>
          <p:cNvPr id="3" name="Content Placeholder 2"/>
          <p:cNvSpPr>
            <a:spLocks noGrp="1"/>
          </p:cNvSpPr>
          <p:nvPr>
            <p:ph idx="1"/>
          </p:nvPr>
        </p:nvSpPr>
        <p:spPr>
          <a:xfrm>
            <a:off x="779463" y="1828800"/>
            <a:ext cx="7583488" cy="4623769"/>
          </a:xfrm>
        </p:spPr>
        <p:txBody>
          <a:bodyPr>
            <a:normAutofit lnSpcReduction="10000"/>
          </a:bodyPr>
          <a:lstStyle/>
          <a:p>
            <a:r>
              <a:rPr lang="en-US" b="1" dirty="0" smtClean="0"/>
              <a:t>J. Edgar Hoover </a:t>
            </a:r>
            <a:r>
              <a:rPr lang="en-US" dirty="0" smtClean="0"/>
              <a:t>–1</a:t>
            </a:r>
            <a:r>
              <a:rPr lang="en-US" baseline="30000" dirty="0" smtClean="0"/>
              <a:t>st</a:t>
            </a:r>
            <a:r>
              <a:rPr lang="en-US" dirty="0" smtClean="0"/>
              <a:t>  Director of FBI</a:t>
            </a:r>
          </a:p>
          <a:p>
            <a:pPr lvl="1"/>
            <a:r>
              <a:rPr lang="en-US" dirty="0" smtClean="0"/>
              <a:t>Started FBI in 1935</a:t>
            </a:r>
          </a:p>
          <a:p>
            <a:pPr lvl="1"/>
            <a:r>
              <a:rPr lang="en-US" dirty="0" smtClean="0"/>
              <a:t>Paranoid beyond belief</a:t>
            </a:r>
          </a:p>
          <a:p>
            <a:r>
              <a:rPr lang="en-US" b="1" dirty="0" smtClean="0"/>
              <a:t>HUAC</a:t>
            </a:r>
            <a:r>
              <a:rPr lang="en-US" dirty="0" smtClean="0"/>
              <a:t> – House Un-American Activities Committee – Formed in 1938 to investigate Communist/Fascist activities</a:t>
            </a:r>
          </a:p>
          <a:p>
            <a:r>
              <a:rPr lang="en-US" dirty="0" smtClean="0"/>
              <a:t>Hoover wanted </a:t>
            </a:r>
            <a:r>
              <a:rPr lang="en-US" b="1" dirty="0" smtClean="0">
                <a:solidFill>
                  <a:srgbClr val="000090"/>
                </a:solidFill>
              </a:rPr>
              <a:t>public</a:t>
            </a:r>
            <a:r>
              <a:rPr lang="en-US" dirty="0" smtClean="0"/>
              <a:t> hearings</a:t>
            </a:r>
          </a:p>
          <a:p>
            <a:pPr lvl="1"/>
            <a:r>
              <a:rPr lang="en-US" dirty="0" smtClean="0"/>
              <a:t>Reveal “The diabolic machinations of sinister figure engaged in un-American activities” </a:t>
            </a:r>
          </a:p>
          <a:p>
            <a:r>
              <a:rPr lang="en-US" dirty="0" smtClean="0"/>
              <a:t>Open Communists to public isolation and expose sympathizers</a:t>
            </a:r>
            <a:endParaRPr lang="en-US" dirty="0"/>
          </a:p>
        </p:txBody>
      </p:sp>
    </p:spTree>
    <p:extLst>
      <p:ext uri="{BB962C8B-B14F-4D97-AF65-F5344CB8AC3E}">
        <p14:creationId xmlns:p14="http://schemas.microsoft.com/office/powerpoint/2010/main" val="2834951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Shot 2013-02-07 at 7.37.3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9027"/>
            <a:ext cx="9144000" cy="6428973"/>
          </a:xfrm>
          <a:prstGeom prst="rect">
            <a:avLst/>
          </a:prstGeom>
        </p:spPr>
      </p:pic>
    </p:spTree>
    <p:extLst>
      <p:ext uri="{BB962C8B-B14F-4D97-AF65-F5344CB8AC3E}">
        <p14:creationId xmlns:p14="http://schemas.microsoft.com/office/powerpoint/2010/main" val="454073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Alger Hiss</a:t>
            </a:r>
            <a:endParaRPr lang="en-US" dirty="0"/>
          </a:p>
        </p:txBody>
      </p:sp>
      <p:sp>
        <p:nvSpPr>
          <p:cNvPr id="3" name="Content Placeholder 2"/>
          <p:cNvSpPr>
            <a:spLocks noGrp="1"/>
          </p:cNvSpPr>
          <p:nvPr>
            <p:ph idx="1"/>
          </p:nvPr>
        </p:nvSpPr>
        <p:spPr>
          <a:xfrm>
            <a:off x="779463" y="1828800"/>
            <a:ext cx="7583488" cy="5029200"/>
          </a:xfrm>
        </p:spPr>
        <p:txBody>
          <a:bodyPr/>
          <a:lstStyle/>
          <a:p>
            <a:r>
              <a:rPr lang="en-US" b="1" dirty="0" smtClean="0"/>
              <a:t>Whittaker Chambers – </a:t>
            </a:r>
            <a:r>
              <a:rPr lang="en-US" i="1" dirty="0" smtClean="0"/>
              <a:t>Time </a:t>
            </a:r>
            <a:r>
              <a:rPr lang="en-US" dirty="0" smtClean="0"/>
              <a:t>magazine editor and former Commie</a:t>
            </a:r>
          </a:p>
          <a:p>
            <a:pPr lvl="1"/>
            <a:r>
              <a:rPr lang="en-US" dirty="0" smtClean="0"/>
              <a:t>Testified that </a:t>
            </a:r>
            <a:r>
              <a:rPr lang="en-US" dirty="0" err="1" smtClean="0"/>
              <a:t>gov.</a:t>
            </a:r>
            <a:r>
              <a:rPr lang="en-US" dirty="0" smtClean="0"/>
              <a:t> officials were Commies</a:t>
            </a:r>
          </a:p>
          <a:p>
            <a:r>
              <a:rPr lang="en-US" b="1" dirty="0" smtClean="0"/>
              <a:t>Alger Hiss – </a:t>
            </a:r>
            <a:r>
              <a:rPr lang="en-US" dirty="0" smtClean="0"/>
              <a:t>Lawyer/Diplomat – Accused by Chambers</a:t>
            </a:r>
          </a:p>
          <a:p>
            <a:r>
              <a:rPr lang="en-US" dirty="0" smtClean="0"/>
              <a:t>Committee ready to drop, but Nixon convinced it to continue until liar was discovered</a:t>
            </a:r>
          </a:p>
          <a:p>
            <a:r>
              <a:rPr lang="en-US" dirty="0" smtClean="0"/>
              <a:t>Chambers produced secret documents /microfilms hidden in hollow pumpkin – “Pumpkin Papers” </a:t>
            </a:r>
          </a:p>
          <a:p>
            <a:r>
              <a:rPr lang="en-US" b="1" dirty="0" smtClean="0"/>
              <a:t>Perjury – </a:t>
            </a:r>
            <a:r>
              <a:rPr lang="en-US" dirty="0" smtClean="0"/>
              <a:t>lying under oath</a:t>
            </a:r>
            <a:endParaRPr lang="en-US" b="1" dirty="0" smtClean="0"/>
          </a:p>
        </p:txBody>
      </p:sp>
    </p:spTree>
    <p:extLst>
      <p:ext uri="{BB962C8B-B14F-4D97-AF65-F5344CB8AC3E}">
        <p14:creationId xmlns:p14="http://schemas.microsoft.com/office/powerpoint/2010/main" val="1993399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Rosenbergs</a:t>
            </a:r>
            <a:endParaRPr lang="en-US" dirty="0"/>
          </a:p>
        </p:txBody>
      </p:sp>
      <p:sp>
        <p:nvSpPr>
          <p:cNvPr id="3" name="Content Placeholder 2"/>
          <p:cNvSpPr>
            <a:spLocks noGrp="1"/>
          </p:cNvSpPr>
          <p:nvPr>
            <p:ph idx="1"/>
          </p:nvPr>
        </p:nvSpPr>
        <p:spPr>
          <a:xfrm>
            <a:off x="188803" y="1828800"/>
            <a:ext cx="4153632" cy="4297363"/>
          </a:xfrm>
        </p:spPr>
        <p:txBody>
          <a:bodyPr/>
          <a:lstStyle/>
          <a:p>
            <a:r>
              <a:rPr lang="en-US" dirty="0" smtClean="0"/>
              <a:t>Belief that Soviets had help developing A-Bomb</a:t>
            </a:r>
          </a:p>
          <a:p>
            <a:r>
              <a:rPr lang="en-US" dirty="0" smtClean="0"/>
              <a:t>Hunt led to British Scientist</a:t>
            </a:r>
          </a:p>
          <a:p>
            <a:r>
              <a:rPr lang="en-US" dirty="0" smtClean="0"/>
              <a:t>His testimony led FBI to </a:t>
            </a:r>
            <a:r>
              <a:rPr lang="en-US" b="1" dirty="0" smtClean="0"/>
              <a:t>Julius and Ethel Rosenberg</a:t>
            </a:r>
          </a:p>
          <a:p>
            <a:endParaRPr lang="en-US" dirty="0"/>
          </a:p>
        </p:txBody>
      </p:sp>
      <p:pic>
        <p:nvPicPr>
          <p:cNvPr id="4" name="Picture 3" descr="Screen Shot 2013-02-07 at 7.35.4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2434" y="1755456"/>
            <a:ext cx="4801565" cy="3937000"/>
          </a:xfrm>
          <a:prstGeom prst="rect">
            <a:avLst/>
          </a:prstGeom>
        </p:spPr>
      </p:pic>
    </p:spTree>
    <p:extLst>
      <p:ext uri="{BB962C8B-B14F-4D97-AF65-F5344CB8AC3E}">
        <p14:creationId xmlns:p14="http://schemas.microsoft.com/office/powerpoint/2010/main" val="242276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a:t>
            </a:r>
            <a:r>
              <a:rPr lang="en-US" dirty="0" err="1" smtClean="0"/>
              <a:t>VeNona</a:t>
            </a:r>
            <a:endParaRPr lang="en-US" dirty="0"/>
          </a:p>
        </p:txBody>
      </p:sp>
      <p:sp>
        <p:nvSpPr>
          <p:cNvPr id="3" name="Content Placeholder 2"/>
          <p:cNvSpPr>
            <a:spLocks noGrp="1"/>
          </p:cNvSpPr>
          <p:nvPr>
            <p:ph idx="1"/>
          </p:nvPr>
        </p:nvSpPr>
        <p:spPr/>
        <p:txBody>
          <a:bodyPr/>
          <a:lstStyle/>
          <a:p>
            <a:r>
              <a:rPr lang="en-US" dirty="0" smtClean="0"/>
              <a:t>Project “</a:t>
            </a:r>
            <a:r>
              <a:rPr lang="en-US" dirty="0" err="1" smtClean="0"/>
              <a:t>Venona</a:t>
            </a:r>
            <a:r>
              <a:rPr lang="en-US" dirty="0" smtClean="0"/>
              <a:t>” (1946) – Cracked Soviet code – Evidence of spying</a:t>
            </a:r>
          </a:p>
          <a:p>
            <a:r>
              <a:rPr lang="en-US" dirty="0" smtClean="0"/>
              <a:t>Sent government on massive manhunt</a:t>
            </a:r>
          </a:p>
          <a:p>
            <a:r>
              <a:rPr lang="en-US" dirty="0" smtClean="0"/>
              <a:t>Didn’t make public until 1995</a:t>
            </a:r>
          </a:p>
          <a:p>
            <a:endParaRPr lang="en-US" dirty="0"/>
          </a:p>
        </p:txBody>
      </p:sp>
    </p:spTree>
    <p:extLst>
      <p:ext uri="{BB962C8B-B14F-4D97-AF65-F5344CB8AC3E}">
        <p14:creationId xmlns:p14="http://schemas.microsoft.com/office/powerpoint/2010/main" val="3612073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Scare Spreads…</a:t>
            </a:r>
            <a:endParaRPr lang="en-US" dirty="0"/>
          </a:p>
        </p:txBody>
      </p:sp>
      <p:sp>
        <p:nvSpPr>
          <p:cNvPr id="3" name="Content Placeholder 2"/>
          <p:cNvSpPr>
            <a:spLocks noGrp="1"/>
          </p:cNvSpPr>
          <p:nvPr>
            <p:ph idx="1"/>
          </p:nvPr>
        </p:nvSpPr>
        <p:spPr/>
        <p:txBody>
          <a:bodyPr/>
          <a:lstStyle/>
          <a:p>
            <a:r>
              <a:rPr lang="en-US" dirty="0" smtClean="0"/>
              <a:t>Univ. Calif. – Forced 11,000 loyalty oaths </a:t>
            </a:r>
          </a:p>
          <a:p>
            <a:pPr lvl="1"/>
            <a:r>
              <a:rPr lang="en-US" dirty="0" smtClean="0"/>
              <a:t>157 fired who didn’t take oath</a:t>
            </a:r>
          </a:p>
          <a:p>
            <a:r>
              <a:rPr lang="en-US" dirty="0" smtClean="0"/>
              <a:t>Catholic Churches urged to identify Commies</a:t>
            </a:r>
          </a:p>
          <a:p>
            <a:r>
              <a:rPr lang="en-US" dirty="0" smtClean="0"/>
              <a:t>Taft-Hartley Act required union leaders to take oaths</a:t>
            </a:r>
          </a:p>
          <a:p>
            <a:endParaRPr lang="en-US" dirty="0"/>
          </a:p>
        </p:txBody>
      </p:sp>
    </p:spTree>
    <p:extLst>
      <p:ext uri="{BB962C8B-B14F-4D97-AF65-F5344CB8AC3E}">
        <p14:creationId xmlns:p14="http://schemas.microsoft.com/office/powerpoint/2010/main" val="40229134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Precedent.thmx</Template>
  <TotalTime>126</TotalTime>
  <Words>988</Words>
  <Application>Microsoft Macintosh PowerPoint</Application>
  <PresentationFormat>On-screen Show (4:3)</PresentationFormat>
  <Paragraphs>122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Precedent</vt:lpstr>
      <vt:lpstr>Do Now: Read “An American Story" on page 790. How does this story relate to the card building activity we did last week</vt:lpstr>
      <vt:lpstr>A New Red scare</vt:lpstr>
      <vt:lpstr>The Loyalty Review Program</vt:lpstr>
      <vt:lpstr>HUAC</vt:lpstr>
      <vt:lpstr>PowerPoint Presentation</vt:lpstr>
      <vt:lpstr>Alger Hiss</vt:lpstr>
      <vt:lpstr>The Rosenbergs</vt:lpstr>
      <vt:lpstr>Project VeNona</vt:lpstr>
      <vt:lpstr>Red Scare Spreads…</vt:lpstr>
      <vt:lpstr>“A Conspiracy so Immense” </vt:lpstr>
      <vt:lpstr>Do nOw: Define Mccarthyism</vt:lpstr>
      <vt:lpstr>Joseph McCarthy</vt:lpstr>
      <vt:lpstr>McCarthy’s Charges</vt:lpstr>
      <vt:lpstr>McCarthy's Tactics</vt:lpstr>
      <vt:lpstr>McCarthy’s Downfall</vt:lpstr>
      <vt:lpstr>Nuclear Weapons</vt:lpstr>
      <vt:lpstr>DUCK AND COVER!!!!</vt:lpstr>
      <vt:lpstr>Eisenhower’s “New Look”</vt:lpstr>
      <vt:lpstr>“More bang for the Buck” </vt:lpstr>
      <vt:lpstr>Massive Retaliation</vt:lpstr>
      <vt:lpstr>The Sputnik Crisis</vt:lpstr>
    </vt:vector>
  </TitlesOfParts>
  <Company>Northeastern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 Read “An American Story" on page 790. How does this story relate to the card building activity we did last week</dc:title>
  <dc:creator>Christopher Collison</dc:creator>
  <cp:lastModifiedBy>Christopher Collison</cp:lastModifiedBy>
  <cp:revision>20</cp:revision>
  <dcterms:created xsi:type="dcterms:W3CDTF">2013-02-06T14:47:26Z</dcterms:created>
  <dcterms:modified xsi:type="dcterms:W3CDTF">2013-02-10T16:19:47Z</dcterms:modified>
</cp:coreProperties>
</file>