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73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6/12/14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6/12/14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6/12/14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6/12/14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6/12/14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6/12/14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6/12/14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6/12/14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6/12/14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6/12/14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6/12/14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6/12/14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154" y="17395"/>
            <a:ext cx="8680820" cy="2754086"/>
          </a:xfrm>
        </p:spPr>
        <p:txBody>
          <a:bodyPr>
            <a:normAutofit fontScale="90000"/>
          </a:bodyPr>
          <a:lstStyle/>
          <a:p>
            <a:r>
              <a:rPr lang="en-US" sz="3600" b="1" dirty="0" smtClean="0">
                <a:solidFill>
                  <a:srgbClr val="FF0000"/>
                </a:solidFill>
              </a:rPr>
              <a:t>Do Now: </a:t>
            </a:r>
            <a:br>
              <a:rPr lang="en-US" sz="3600" b="1" dirty="0" smtClean="0">
                <a:solidFill>
                  <a:srgbClr val="FF0000"/>
                </a:solidFill>
              </a:rPr>
            </a:br>
            <a:r>
              <a:rPr lang="en-US" sz="3600" dirty="0" smtClean="0"/>
              <a:t>1. What are you not </a:t>
            </a:r>
            <a:r>
              <a:rPr lang="en-US" sz="3600" smtClean="0"/>
              <a:t>forgetting for Finals</a:t>
            </a:r>
            <a:r>
              <a:rPr lang="en-US" sz="3600" dirty="0" smtClean="0"/>
              <a:t>? </a:t>
            </a:r>
            <a:br>
              <a:rPr lang="en-US" sz="3600" dirty="0" smtClean="0"/>
            </a:br>
            <a:r>
              <a:rPr lang="en-US" sz="3600" dirty="0" smtClean="0"/>
              <a:t>2. What South American Country does Spain control that the US has interest in?</a:t>
            </a:r>
            <a:br>
              <a:rPr lang="en-US" sz="3600" dirty="0" smtClean="0"/>
            </a:br>
            <a:r>
              <a:rPr lang="en-US" sz="3600" dirty="0" smtClean="0"/>
              <a:t>3. Why does the US want to help this country? </a:t>
            </a:r>
            <a:endParaRPr lang="en-US" sz="3600" dirty="0"/>
          </a:p>
        </p:txBody>
      </p:sp>
      <p:sp>
        <p:nvSpPr>
          <p:cNvPr id="3" name="Subtitle 2"/>
          <p:cNvSpPr>
            <a:spLocks noGrp="1"/>
          </p:cNvSpPr>
          <p:nvPr>
            <p:ph type="subTitle" idx="1"/>
          </p:nvPr>
        </p:nvSpPr>
        <p:spPr>
          <a:xfrm>
            <a:off x="1371600" y="2771481"/>
            <a:ext cx="6400800" cy="4086519"/>
          </a:xfrm>
        </p:spPr>
        <p:txBody>
          <a:bodyPr>
            <a:noAutofit/>
          </a:bodyPr>
          <a:lstStyle/>
          <a:p>
            <a:r>
              <a:rPr lang="en-US" sz="2400" b="1" dirty="0">
                <a:solidFill>
                  <a:srgbClr val="800000"/>
                </a:solidFill>
              </a:rPr>
              <a:t>Objectives: Students will be able to...(1) analyze primary sources for key information about the USS Maine (2) Explain what happened to the </a:t>
            </a:r>
            <a:r>
              <a:rPr lang="en-US" sz="2400" b="1" dirty="0" smtClean="0">
                <a:solidFill>
                  <a:srgbClr val="800000"/>
                </a:solidFill>
              </a:rPr>
              <a:t>Maine</a:t>
            </a:r>
          </a:p>
          <a:p>
            <a:endParaRPr lang="en-US" sz="2400" b="1" dirty="0">
              <a:solidFill>
                <a:srgbClr val="800000"/>
              </a:solidFill>
            </a:endParaRPr>
          </a:p>
          <a:p>
            <a:r>
              <a:rPr lang="en-US" sz="2400" b="1" dirty="0" smtClean="0">
                <a:solidFill>
                  <a:srgbClr val="800000"/>
                </a:solidFill>
              </a:rPr>
              <a:t>Homework: </a:t>
            </a:r>
          </a:p>
          <a:p>
            <a:pPr marL="457200" indent="-457200">
              <a:buAutoNum type="arabicPeriod"/>
            </a:pPr>
            <a:r>
              <a:rPr lang="en-US" sz="2400" b="1" dirty="0" smtClean="0">
                <a:solidFill>
                  <a:srgbClr val="800000"/>
                </a:solidFill>
              </a:rPr>
              <a:t>All of 17 DUE MONDAY</a:t>
            </a:r>
          </a:p>
          <a:p>
            <a:pPr marL="457200" indent="-457200">
              <a:buAutoNum type="arabicPeriod"/>
            </a:pPr>
            <a:r>
              <a:rPr lang="en-US" sz="2400" b="1" dirty="0" smtClean="0">
                <a:solidFill>
                  <a:srgbClr val="800000"/>
                </a:solidFill>
              </a:rPr>
              <a:t>2. TEST CHAPTER 16/17 MONDAY</a:t>
            </a:r>
          </a:p>
        </p:txBody>
      </p:sp>
    </p:spTree>
    <p:extLst>
      <p:ext uri="{BB962C8B-B14F-4D97-AF65-F5344CB8AC3E}">
        <p14:creationId xmlns:p14="http://schemas.microsoft.com/office/powerpoint/2010/main" val="14252442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826480"/>
            <a:ext cx="5044966" cy="5031519"/>
          </a:xfrm>
        </p:spPr>
        <p:txBody>
          <a:bodyPr/>
          <a:lstStyle/>
          <a:p>
            <a:r>
              <a:rPr lang="en-US" dirty="0" smtClean="0"/>
              <a:t>Cuba </a:t>
            </a:r>
            <a:r>
              <a:rPr lang="en-US" dirty="0" smtClean="0">
                <a:sym typeface="Wingdings"/>
              </a:rPr>
              <a:t> One of Spain’s oldest colonies</a:t>
            </a:r>
          </a:p>
          <a:p>
            <a:pPr lvl="1"/>
            <a:r>
              <a:rPr lang="en-US" dirty="0" smtClean="0">
                <a:sym typeface="Wingdings"/>
              </a:rPr>
              <a:t>Sugarcane (1/3 of World’s sugar)</a:t>
            </a:r>
          </a:p>
          <a:p>
            <a:r>
              <a:rPr lang="en-US" dirty="0" smtClean="0">
                <a:sym typeface="Wingdings"/>
              </a:rPr>
              <a:t>Cubans tried rebellion in 1868  Failed  Fled to US and planned</a:t>
            </a:r>
          </a:p>
          <a:p>
            <a:r>
              <a:rPr lang="en-US" b="1" dirty="0" smtClean="0">
                <a:sym typeface="Wingdings"/>
              </a:rPr>
              <a:t>Jose Marti – </a:t>
            </a:r>
            <a:r>
              <a:rPr lang="en-US" dirty="0" smtClean="0">
                <a:sym typeface="Wingdings"/>
              </a:rPr>
              <a:t>Exiled leader in NYC, planning another rebellion</a:t>
            </a:r>
          </a:p>
          <a:p>
            <a:r>
              <a:rPr lang="en-US" b="1" dirty="0" smtClean="0">
                <a:sym typeface="Wingdings"/>
              </a:rPr>
              <a:t>USA </a:t>
            </a:r>
            <a:r>
              <a:rPr lang="en-US" dirty="0" smtClean="0">
                <a:sym typeface="Wingdings"/>
              </a:rPr>
              <a:t>and </a:t>
            </a:r>
            <a:r>
              <a:rPr lang="en-US" b="1" dirty="0" smtClean="0">
                <a:sym typeface="Wingdings"/>
              </a:rPr>
              <a:t>Cuba </a:t>
            </a:r>
            <a:r>
              <a:rPr lang="en-US" dirty="0" smtClean="0">
                <a:sym typeface="Wingdings"/>
              </a:rPr>
              <a:t>connected  Sugar and investments Cuba (mines, railroads, plantations)</a:t>
            </a:r>
          </a:p>
          <a:p>
            <a:endParaRPr lang="en-US" b="1" dirty="0" smtClean="0">
              <a:sym typeface="Wingdings"/>
            </a:endParaRPr>
          </a:p>
          <a:p>
            <a:endParaRPr lang="en-US" dirty="0"/>
          </a:p>
        </p:txBody>
      </p:sp>
      <p:sp>
        <p:nvSpPr>
          <p:cNvPr id="3" name="Title 2"/>
          <p:cNvSpPr>
            <a:spLocks noGrp="1"/>
          </p:cNvSpPr>
          <p:nvPr>
            <p:ph type="title"/>
          </p:nvPr>
        </p:nvSpPr>
        <p:spPr/>
        <p:txBody>
          <a:bodyPr/>
          <a:lstStyle/>
          <a:p>
            <a:r>
              <a:rPr lang="en-US" dirty="0" smtClean="0"/>
              <a:t>Cuba</a:t>
            </a:r>
            <a:endParaRPr lang="en-US" dirty="0"/>
          </a:p>
        </p:txBody>
      </p:sp>
      <p:pic>
        <p:nvPicPr>
          <p:cNvPr id="4" name="Picture 3"/>
          <p:cNvPicPr>
            <a:picLocks noChangeAspect="1"/>
          </p:cNvPicPr>
          <p:nvPr/>
        </p:nvPicPr>
        <p:blipFill>
          <a:blip r:embed="rId2"/>
          <a:stretch>
            <a:fillRect/>
          </a:stretch>
        </p:blipFill>
        <p:spPr>
          <a:xfrm>
            <a:off x="5044966" y="1591056"/>
            <a:ext cx="4099034" cy="3810000"/>
          </a:xfrm>
          <a:prstGeom prst="rect">
            <a:avLst/>
          </a:prstGeom>
        </p:spPr>
      </p:pic>
      <p:pic>
        <p:nvPicPr>
          <p:cNvPr id="5" name="Picture 4"/>
          <p:cNvPicPr>
            <a:picLocks noChangeAspect="1"/>
          </p:cNvPicPr>
          <p:nvPr/>
        </p:nvPicPr>
        <p:blipFill>
          <a:blip r:embed="rId3"/>
          <a:stretch>
            <a:fillRect/>
          </a:stretch>
        </p:blipFill>
        <p:spPr>
          <a:xfrm>
            <a:off x="5044965" y="4808482"/>
            <a:ext cx="4099035" cy="2049518"/>
          </a:xfrm>
          <a:prstGeom prst="rect">
            <a:avLst/>
          </a:prstGeom>
        </p:spPr>
      </p:pic>
    </p:spTree>
    <p:extLst>
      <p:ext uri="{BB962C8B-B14F-4D97-AF65-F5344CB8AC3E}">
        <p14:creationId xmlns:p14="http://schemas.microsoft.com/office/powerpoint/2010/main" val="9622980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48991" y="2574468"/>
            <a:ext cx="5195009" cy="4283531"/>
          </a:xfrm>
        </p:spPr>
        <p:txBody>
          <a:bodyPr/>
          <a:lstStyle/>
          <a:p>
            <a:r>
              <a:rPr lang="en-US" dirty="0" smtClean="0"/>
              <a:t>US started neutral</a:t>
            </a:r>
          </a:p>
          <a:p>
            <a:r>
              <a:rPr lang="en-US" b="1" dirty="0" smtClean="0">
                <a:solidFill>
                  <a:srgbClr val="FFFF00"/>
                </a:solidFill>
              </a:rPr>
              <a:t>Yellow Journalism </a:t>
            </a:r>
            <a:r>
              <a:rPr lang="en-US" dirty="0" smtClean="0"/>
              <a:t>– Exaggerated or even made up stories in newspaper to attract readers</a:t>
            </a:r>
          </a:p>
          <a:p>
            <a:r>
              <a:rPr lang="en-US" dirty="0" smtClean="0"/>
              <a:t>Spain was brutal to Cubans</a:t>
            </a:r>
          </a:p>
          <a:p>
            <a:r>
              <a:rPr lang="en-US" dirty="0" smtClean="0"/>
              <a:t>Cubans fought Guerilla War</a:t>
            </a:r>
            <a:endParaRPr lang="en-US" dirty="0"/>
          </a:p>
        </p:txBody>
      </p:sp>
      <p:sp>
        <p:nvSpPr>
          <p:cNvPr id="3" name="Title 2"/>
          <p:cNvSpPr>
            <a:spLocks noGrp="1"/>
          </p:cNvSpPr>
          <p:nvPr>
            <p:ph type="title"/>
          </p:nvPr>
        </p:nvSpPr>
        <p:spPr/>
        <p:txBody>
          <a:bodyPr/>
          <a:lstStyle/>
          <a:p>
            <a:r>
              <a:rPr lang="en-US" b="1" u="sng" dirty="0" smtClean="0">
                <a:solidFill>
                  <a:srgbClr val="800000"/>
                </a:solidFill>
              </a:rPr>
              <a:t>America Supports Cuba</a:t>
            </a:r>
            <a:endParaRPr lang="en-US" b="1" u="sng" dirty="0">
              <a:solidFill>
                <a:srgbClr val="800000"/>
              </a:solidFill>
            </a:endParaRPr>
          </a:p>
        </p:txBody>
      </p:sp>
      <p:pic>
        <p:nvPicPr>
          <p:cNvPr id="4" name="Picture 3"/>
          <p:cNvPicPr>
            <a:picLocks noChangeAspect="1"/>
          </p:cNvPicPr>
          <p:nvPr/>
        </p:nvPicPr>
        <p:blipFill>
          <a:blip r:embed="rId2"/>
          <a:stretch>
            <a:fillRect/>
          </a:stretch>
        </p:blipFill>
        <p:spPr>
          <a:xfrm>
            <a:off x="0" y="3556000"/>
            <a:ext cx="3948990" cy="3302000"/>
          </a:xfrm>
          <a:prstGeom prst="rect">
            <a:avLst/>
          </a:prstGeom>
        </p:spPr>
      </p:pic>
      <p:pic>
        <p:nvPicPr>
          <p:cNvPr id="5" name="Picture 4"/>
          <p:cNvPicPr>
            <a:picLocks noChangeAspect="1"/>
          </p:cNvPicPr>
          <p:nvPr/>
        </p:nvPicPr>
        <p:blipFill>
          <a:blip r:embed="rId3"/>
          <a:stretch>
            <a:fillRect/>
          </a:stretch>
        </p:blipFill>
        <p:spPr>
          <a:xfrm>
            <a:off x="1" y="1287234"/>
            <a:ext cx="3948990" cy="3026739"/>
          </a:xfrm>
          <a:prstGeom prst="rect">
            <a:avLst/>
          </a:prstGeom>
        </p:spPr>
      </p:pic>
    </p:spTree>
    <p:extLst>
      <p:ext uri="{BB962C8B-B14F-4D97-AF65-F5344CB8AC3E}">
        <p14:creationId xmlns:p14="http://schemas.microsoft.com/office/powerpoint/2010/main" val="31719033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8812" y="2675466"/>
            <a:ext cx="4325188" cy="4182533"/>
          </a:xfrm>
        </p:spPr>
        <p:txBody>
          <a:bodyPr>
            <a:normAutofit/>
          </a:bodyPr>
          <a:lstStyle/>
          <a:p>
            <a:r>
              <a:rPr lang="en-US" dirty="0" smtClean="0"/>
              <a:t>McKinley takes over as President – doesn</a:t>
            </a:r>
            <a:r>
              <a:rPr lang="fr-FR" dirty="0" smtClean="0"/>
              <a:t>’</a:t>
            </a:r>
            <a:r>
              <a:rPr lang="en-US" dirty="0" smtClean="0"/>
              <a:t>t want to intervene in revolution</a:t>
            </a:r>
          </a:p>
          <a:p>
            <a:r>
              <a:rPr lang="en-US" dirty="0" smtClean="0"/>
              <a:t>Sends ship, </a:t>
            </a:r>
            <a:r>
              <a:rPr lang="en-US" i="1" dirty="0" smtClean="0"/>
              <a:t>USS Maine</a:t>
            </a:r>
            <a:r>
              <a:rPr lang="en-US" dirty="0" smtClean="0"/>
              <a:t>, to Havana harbor to protect US interests</a:t>
            </a:r>
          </a:p>
          <a:p>
            <a:r>
              <a:rPr lang="en-US" i="1" dirty="0" smtClean="0"/>
              <a:t>USS Maine </a:t>
            </a:r>
            <a:r>
              <a:rPr lang="en-US" dirty="0" smtClean="0"/>
              <a:t>EXPLODES! </a:t>
            </a:r>
          </a:p>
          <a:p>
            <a:r>
              <a:rPr lang="en-US" dirty="0" smtClean="0"/>
              <a:t>The press blames Spain </a:t>
            </a:r>
            <a:r>
              <a:rPr lang="en-US" dirty="0" smtClean="0">
                <a:sym typeface="Wingdings"/>
              </a:rPr>
              <a:t> Congress UNANIMOUSLY approves war</a:t>
            </a:r>
            <a:endParaRPr lang="en-US" dirty="0"/>
          </a:p>
        </p:txBody>
      </p:sp>
      <p:sp>
        <p:nvSpPr>
          <p:cNvPr id="3" name="Title 2"/>
          <p:cNvSpPr>
            <a:spLocks noGrp="1"/>
          </p:cNvSpPr>
          <p:nvPr>
            <p:ph type="title"/>
          </p:nvPr>
        </p:nvSpPr>
        <p:spPr/>
        <p:txBody>
          <a:bodyPr/>
          <a:lstStyle/>
          <a:p>
            <a:r>
              <a:rPr lang="en-US" b="1" u="sng" dirty="0" smtClean="0">
                <a:solidFill>
                  <a:srgbClr val="800000"/>
                </a:solidFill>
              </a:rPr>
              <a:t>Americans Want War!!!!!!!</a:t>
            </a:r>
            <a:endParaRPr lang="en-US" b="1" u="sng" dirty="0">
              <a:solidFill>
                <a:srgbClr val="800000"/>
              </a:solidFill>
            </a:endParaRPr>
          </a:p>
        </p:txBody>
      </p:sp>
      <p:pic>
        <p:nvPicPr>
          <p:cNvPr id="4" name="Picture 3"/>
          <p:cNvPicPr>
            <a:picLocks noChangeAspect="1"/>
          </p:cNvPicPr>
          <p:nvPr/>
        </p:nvPicPr>
        <p:blipFill>
          <a:blip r:embed="rId2"/>
          <a:stretch>
            <a:fillRect/>
          </a:stretch>
        </p:blipFill>
        <p:spPr>
          <a:xfrm>
            <a:off x="0" y="1591056"/>
            <a:ext cx="4818812" cy="5266943"/>
          </a:xfrm>
          <a:prstGeom prst="rect">
            <a:avLst/>
          </a:prstGeom>
        </p:spPr>
      </p:pic>
    </p:spTree>
    <p:extLst>
      <p:ext uri="{BB962C8B-B14F-4D97-AF65-F5344CB8AC3E}">
        <p14:creationId xmlns:p14="http://schemas.microsoft.com/office/powerpoint/2010/main" val="15081154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u="sng" dirty="0" smtClean="0">
                <a:solidFill>
                  <a:srgbClr val="800000"/>
                </a:solidFill>
              </a:rPr>
              <a:t>USS Maine </a:t>
            </a:r>
            <a:r>
              <a:rPr lang="en-US" u="sng" dirty="0" smtClean="0">
                <a:solidFill>
                  <a:srgbClr val="800000"/>
                </a:solidFill>
              </a:rPr>
              <a:t>Activity</a:t>
            </a:r>
            <a:endParaRPr lang="en-US" u="sng" dirty="0">
              <a:solidFill>
                <a:srgbClr val="800000"/>
              </a:solidFill>
            </a:endParaRPr>
          </a:p>
        </p:txBody>
      </p:sp>
      <p:pic>
        <p:nvPicPr>
          <p:cNvPr id="4" name="Picture 3"/>
          <p:cNvPicPr>
            <a:picLocks noChangeAspect="1"/>
          </p:cNvPicPr>
          <p:nvPr/>
        </p:nvPicPr>
        <p:blipFill>
          <a:blip r:embed="rId2"/>
          <a:stretch>
            <a:fillRect/>
          </a:stretch>
        </p:blipFill>
        <p:spPr>
          <a:xfrm>
            <a:off x="0" y="1345733"/>
            <a:ext cx="9144000" cy="5512267"/>
          </a:xfrm>
          <a:prstGeom prst="rect">
            <a:avLst/>
          </a:prstGeom>
        </p:spPr>
      </p:pic>
    </p:spTree>
    <p:extLst>
      <p:ext uri="{BB962C8B-B14F-4D97-AF65-F5344CB8AC3E}">
        <p14:creationId xmlns:p14="http://schemas.microsoft.com/office/powerpoint/2010/main" val="7400861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550" y="278321"/>
            <a:ext cx="8663424" cy="2661443"/>
          </a:xfrm>
        </p:spPr>
        <p:txBody>
          <a:bodyPr>
            <a:noAutofit/>
          </a:bodyPr>
          <a:lstStyle/>
          <a:p>
            <a:r>
              <a:rPr lang="en-US" sz="3200" dirty="0" smtClean="0"/>
              <a:t>Do Now: </a:t>
            </a:r>
            <a:br>
              <a:rPr lang="en-US" sz="3200" dirty="0" smtClean="0"/>
            </a:br>
            <a:r>
              <a:rPr lang="en-US" sz="3200" dirty="0" smtClean="0"/>
              <a:t>1. What are you bringing to finals? </a:t>
            </a:r>
            <a:r>
              <a:rPr lang="en-US" sz="3200" dirty="0" smtClean="0"/>
              <a:t/>
            </a:r>
            <a:br>
              <a:rPr lang="en-US" sz="3200" dirty="0" smtClean="0"/>
            </a:br>
            <a:r>
              <a:rPr lang="en-US" sz="3200" dirty="0" smtClean="0"/>
              <a:t>2. What happened to the USS Maine, and how did it lead the US to war?</a:t>
            </a:r>
            <a:r>
              <a:rPr lang="en-US" sz="3200" dirty="0" smtClean="0"/>
              <a:t/>
            </a:r>
            <a:br>
              <a:rPr lang="en-US" sz="3200" dirty="0" smtClean="0"/>
            </a:br>
            <a:r>
              <a:rPr lang="en-US" sz="3200" dirty="0" smtClean="0"/>
              <a:t>3. </a:t>
            </a:r>
            <a:r>
              <a:rPr lang="en-US" sz="3200" dirty="0" smtClean="0"/>
              <a:t>Answer the map skills questions on page 530. </a:t>
            </a:r>
            <a:endParaRPr lang="en-US" sz="3200" dirty="0"/>
          </a:p>
        </p:txBody>
      </p:sp>
      <p:sp>
        <p:nvSpPr>
          <p:cNvPr id="3" name="Subtitle 2"/>
          <p:cNvSpPr>
            <a:spLocks noGrp="1"/>
          </p:cNvSpPr>
          <p:nvPr>
            <p:ph type="subTitle" idx="1"/>
          </p:nvPr>
        </p:nvSpPr>
        <p:spPr>
          <a:xfrm>
            <a:off x="1371600" y="3556000"/>
            <a:ext cx="6400800" cy="3123701"/>
          </a:xfrm>
        </p:spPr>
        <p:txBody>
          <a:bodyPr>
            <a:normAutofit lnSpcReduction="10000"/>
          </a:bodyPr>
          <a:lstStyle/>
          <a:p>
            <a:r>
              <a:rPr lang="en-US" b="1" dirty="0">
                <a:solidFill>
                  <a:srgbClr val="FF0000"/>
                </a:solidFill>
              </a:rPr>
              <a:t>Objectives: Students will be able to...(1) create a timeline of major events in the war (2) explain the Spanish-American </a:t>
            </a:r>
            <a:r>
              <a:rPr lang="en-US" b="1" dirty="0" smtClean="0">
                <a:solidFill>
                  <a:srgbClr val="FF0000"/>
                </a:solidFill>
              </a:rPr>
              <a:t>War</a:t>
            </a:r>
          </a:p>
          <a:p>
            <a:endParaRPr lang="en-US" b="1" dirty="0" smtClean="0">
              <a:solidFill>
                <a:srgbClr val="FF0000"/>
              </a:solidFill>
            </a:endParaRPr>
          </a:p>
          <a:p>
            <a:endParaRPr lang="en-US" b="1" dirty="0">
              <a:solidFill>
                <a:srgbClr val="FF0000"/>
              </a:solidFill>
            </a:endParaRPr>
          </a:p>
          <a:p>
            <a:endParaRPr lang="en-US" b="1" dirty="0">
              <a:solidFill>
                <a:srgbClr val="FF0000"/>
              </a:solidFill>
            </a:endParaRPr>
          </a:p>
          <a:p>
            <a:r>
              <a:rPr lang="en-US" b="1" dirty="0" smtClean="0">
                <a:solidFill>
                  <a:srgbClr val="FF0000"/>
                </a:solidFill>
              </a:rPr>
              <a:t>Homework: </a:t>
            </a:r>
          </a:p>
          <a:p>
            <a:pPr marL="457200" indent="-457200">
              <a:buAutoNum type="arabicPeriod"/>
            </a:pPr>
            <a:r>
              <a:rPr lang="en-US" b="1" dirty="0" smtClean="0">
                <a:solidFill>
                  <a:srgbClr val="FF0000"/>
                </a:solidFill>
              </a:rPr>
              <a:t>Chapter 17 DUE MONDAY</a:t>
            </a:r>
          </a:p>
          <a:p>
            <a:pPr marL="457200" indent="-457200">
              <a:buAutoNum type="arabicPeriod"/>
            </a:pPr>
            <a:r>
              <a:rPr lang="en-US" b="1" dirty="0" smtClean="0">
                <a:solidFill>
                  <a:srgbClr val="FF0000"/>
                </a:solidFill>
              </a:rPr>
              <a:t>TEST ON 16/17 Monday</a:t>
            </a:r>
            <a:endParaRPr lang="en-US" b="1" dirty="0">
              <a:solidFill>
                <a:srgbClr val="FF0000"/>
              </a:solidFill>
            </a:endParaRPr>
          </a:p>
        </p:txBody>
      </p:sp>
    </p:spTree>
    <p:extLst>
      <p:ext uri="{BB962C8B-B14F-4D97-AF65-F5344CB8AC3E}">
        <p14:creationId xmlns:p14="http://schemas.microsoft.com/office/powerpoint/2010/main" val="10039224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b="1" u="sng" dirty="0" smtClean="0">
                <a:solidFill>
                  <a:srgbClr val="800000"/>
                </a:solidFill>
              </a:rPr>
              <a:t>Two Front War</a:t>
            </a:r>
            <a:endParaRPr lang="en-US" b="1" u="sng" dirty="0">
              <a:solidFill>
                <a:srgbClr val="800000"/>
              </a:solidFill>
            </a:endParaRPr>
          </a:p>
        </p:txBody>
      </p:sp>
      <p:pic>
        <p:nvPicPr>
          <p:cNvPr id="4" name="Picture 3" descr="USAH021-H.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56986"/>
            <a:ext cx="5131948" cy="4701013"/>
          </a:xfrm>
          <a:prstGeom prst="rect">
            <a:avLst/>
          </a:prstGeom>
        </p:spPr>
      </p:pic>
      <p:pic>
        <p:nvPicPr>
          <p:cNvPr id="5" name="Picture 4"/>
          <p:cNvPicPr>
            <a:picLocks noChangeAspect="1"/>
          </p:cNvPicPr>
          <p:nvPr/>
        </p:nvPicPr>
        <p:blipFill>
          <a:blip r:embed="rId3"/>
          <a:stretch>
            <a:fillRect/>
          </a:stretch>
        </p:blipFill>
        <p:spPr>
          <a:xfrm>
            <a:off x="4644848" y="2004540"/>
            <a:ext cx="4499152" cy="4853460"/>
          </a:xfrm>
          <a:prstGeom prst="rect">
            <a:avLst/>
          </a:prstGeom>
        </p:spPr>
      </p:pic>
    </p:spTree>
    <p:extLst>
      <p:ext uri="{BB962C8B-B14F-4D97-AF65-F5344CB8AC3E}">
        <p14:creationId xmlns:p14="http://schemas.microsoft.com/office/powerpoint/2010/main" val="849526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must have 15 events on your timeline, </a:t>
            </a:r>
            <a:r>
              <a:rPr lang="en-US" smtClean="0"/>
              <a:t>with pictures</a:t>
            </a:r>
            <a:endParaRPr lang="en-US"/>
          </a:p>
        </p:txBody>
      </p:sp>
      <p:sp>
        <p:nvSpPr>
          <p:cNvPr id="3" name="Title 2"/>
          <p:cNvSpPr>
            <a:spLocks noGrp="1"/>
          </p:cNvSpPr>
          <p:nvPr>
            <p:ph type="title"/>
          </p:nvPr>
        </p:nvSpPr>
        <p:spPr/>
        <p:txBody>
          <a:bodyPr/>
          <a:lstStyle/>
          <a:p>
            <a:r>
              <a:rPr lang="en-US" dirty="0" smtClean="0"/>
              <a:t>Create a Timeline of Major Events</a:t>
            </a:r>
            <a:endParaRPr lang="en-US" dirty="0"/>
          </a:p>
        </p:txBody>
      </p:sp>
    </p:spTree>
    <p:extLst>
      <p:ext uri="{BB962C8B-B14F-4D97-AF65-F5344CB8AC3E}">
        <p14:creationId xmlns:p14="http://schemas.microsoft.com/office/powerpoint/2010/main" val="9947502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451</TotalTime>
  <Words>253</Words>
  <Application>Microsoft Macintosh PowerPoint</Application>
  <PresentationFormat>On-screen Show (4:3)</PresentationFormat>
  <Paragraphs>34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Waveform</vt:lpstr>
      <vt:lpstr>Do Now:  1. What are you not forgetting for Finals?  2. What South American Country does Spain control that the US has interest in? 3. Why does the US want to help this country? </vt:lpstr>
      <vt:lpstr>Cuba</vt:lpstr>
      <vt:lpstr>America Supports Cuba</vt:lpstr>
      <vt:lpstr>Americans Want War!!!!!!!</vt:lpstr>
      <vt:lpstr>USS Maine Activity</vt:lpstr>
      <vt:lpstr>Do Now:  1. What are you bringing to finals?  2. What happened to the USS Maine, and how did it lead the US to war? 3. Answer the map skills questions on page 530. </vt:lpstr>
      <vt:lpstr>Two Front War</vt:lpstr>
      <vt:lpstr>Create a Timeline of Major Events</vt:lpstr>
    </vt:vector>
  </TitlesOfParts>
  <Company>Northeastern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1. What are you bringing to Finals?  2. What South American Country does Spain control that the US has interest in? 3. Why does the US want to help this country? </dc:title>
  <dc:creator>Christopher Collison</dc:creator>
  <cp:lastModifiedBy>Christopher Collison</cp:lastModifiedBy>
  <cp:revision>11</cp:revision>
  <dcterms:created xsi:type="dcterms:W3CDTF">2014-06-10T12:35:37Z</dcterms:created>
  <dcterms:modified xsi:type="dcterms:W3CDTF">2014-06-12T13:17:56Z</dcterms:modified>
</cp:coreProperties>
</file>